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2"/>
  </p:notesMasterIdLst>
  <p:sldIdLst>
    <p:sldId id="474" r:id="rId5"/>
    <p:sldId id="471" r:id="rId6"/>
    <p:sldId id="478" r:id="rId7"/>
    <p:sldId id="480" r:id="rId8"/>
    <p:sldId id="432" r:id="rId9"/>
    <p:sldId id="416" r:id="rId10"/>
    <p:sldId id="463" r:id="rId11"/>
    <p:sldId id="413" r:id="rId12"/>
    <p:sldId id="369" r:id="rId13"/>
    <p:sldId id="465" r:id="rId14"/>
    <p:sldId id="439" r:id="rId15"/>
    <p:sldId id="440" r:id="rId16"/>
    <p:sldId id="441" r:id="rId17"/>
    <p:sldId id="442" r:id="rId18"/>
    <p:sldId id="466" r:id="rId19"/>
    <p:sldId id="467" r:id="rId20"/>
    <p:sldId id="468" r:id="rId21"/>
    <p:sldId id="469" r:id="rId22"/>
    <p:sldId id="390" r:id="rId23"/>
    <p:sldId id="473" r:id="rId24"/>
    <p:sldId id="472" r:id="rId25"/>
    <p:sldId id="470" r:id="rId26"/>
    <p:sldId id="448" r:id="rId27"/>
    <p:sldId id="449" r:id="rId28"/>
    <p:sldId id="393" r:id="rId29"/>
    <p:sldId id="475" r:id="rId30"/>
    <p:sldId id="447" r:id="rId31"/>
    <p:sldId id="477" r:id="rId32"/>
    <p:sldId id="455" r:id="rId33"/>
    <p:sldId id="435" r:id="rId34"/>
    <p:sldId id="453" r:id="rId35"/>
    <p:sldId id="482" r:id="rId36"/>
    <p:sldId id="452" r:id="rId37"/>
    <p:sldId id="417" r:id="rId38"/>
    <p:sldId id="412" r:id="rId39"/>
    <p:sldId id="433" r:id="rId40"/>
    <p:sldId id="44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0FF489F-D61A-4673-AD8D-7B8881C6A263}">
          <p14:sldIdLst>
            <p14:sldId id="474"/>
            <p14:sldId id="471"/>
            <p14:sldId id="478"/>
            <p14:sldId id="480"/>
            <p14:sldId id="432"/>
            <p14:sldId id="416"/>
            <p14:sldId id="463"/>
            <p14:sldId id="413"/>
            <p14:sldId id="369"/>
            <p14:sldId id="465"/>
            <p14:sldId id="439"/>
            <p14:sldId id="440"/>
            <p14:sldId id="441"/>
            <p14:sldId id="442"/>
            <p14:sldId id="466"/>
            <p14:sldId id="467"/>
            <p14:sldId id="468"/>
            <p14:sldId id="469"/>
            <p14:sldId id="390"/>
            <p14:sldId id="473"/>
            <p14:sldId id="472"/>
            <p14:sldId id="470"/>
            <p14:sldId id="448"/>
            <p14:sldId id="449"/>
            <p14:sldId id="393"/>
            <p14:sldId id="475"/>
            <p14:sldId id="447"/>
            <p14:sldId id="477"/>
            <p14:sldId id="455"/>
            <p14:sldId id="435"/>
            <p14:sldId id="453"/>
            <p14:sldId id="482"/>
            <p14:sldId id="452"/>
          </p14:sldIdLst>
        </p14:section>
        <p14:section name="Extras" id="{D15FF7F3-594B-4EA2-8410-424F80D26109}">
          <p14:sldIdLst>
            <p14:sldId id="417"/>
            <p14:sldId id="412"/>
            <p14:sldId id="433"/>
            <p14:sldId id="4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794" autoAdjust="0"/>
    <p:restoredTop sz="72255" autoAdjust="0"/>
  </p:normalViewPr>
  <p:slideViewPr>
    <p:cSldViewPr snapToGrid="0">
      <p:cViewPr varScale="1">
        <p:scale>
          <a:sx n="51" d="100"/>
          <a:sy n="51" d="100"/>
        </p:scale>
        <p:origin x="1000" y="36"/>
      </p:cViewPr>
      <p:guideLst/>
    </p:cSldViewPr>
  </p:slideViewPr>
  <p:outlineViewPr>
    <p:cViewPr>
      <p:scale>
        <a:sx n="33" d="100"/>
        <a:sy n="33" d="100"/>
      </p:scale>
      <p:origin x="0" y="-19699"/>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adg\SkyDrive\Talks%202014\faithful%20AFTER.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smtClean="0"/>
              <a:t>What</a:t>
            </a:r>
            <a:r>
              <a:rPr lang="en-US" sz="2400" baseline="0" dirty="0" smtClean="0"/>
              <a:t> next?</a:t>
            </a:r>
            <a:endParaRPr lang="en-US" sz="2400" dirty="0"/>
          </a:p>
        </c:rich>
      </c:tx>
      <c:overlay val="0"/>
    </c:title>
    <c:autoTitleDeleted val="0"/>
    <c:plotArea>
      <c:layout/>
      <c:scatterChart>
        <c:scatterStyle val="lineMarker"/>
        <c:varyColors val="0"/>
        <c:ser>
          <c:idx val="0"/>
          <c:order val="0"/>
          <c:tx>
            <c:v>Data</c:v>
          </c:tx>
          <c:spPr>
            <a:ln w="28575">
              <a:noFill/>
            </a:ln>
          </c:spPr>
          <c:xVal>
            <c:numLit>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Lit>
          </c:xVal>
          <c:yVal>
            <c:numLit>
              <c:formatCode>General</c:formatCode>
              <c:ptCount val="22"/>
              <c:pt idx="0">
                <c:v>6.4465928773163244</c:v>
              </c:pt>
              <c:pt idx="1">
                <c:v>1.7270459237981344</c:v>
              </c:pt>
              <c:pt idx="2">
                <c:v>0.15388039408394816</c:v>
              </c:pt>
              <c:pt idx="3">
                <c:v>0.51047028441791964</c:v>
              </c:pt>
              <c:pt idx="4">
                <c:v>0.8361526718469291</c:v>
              </c:pt>
              <c:pt idx="5">
                <c:v>-3.2578193710055263</c:v>
              </c:pt>
              <c:pt idx="6">
                <c:v>-4.8798036471216637</c:v>
              </c:pt>
              <c:pt idx="7">
                <c:v>-2.901940388710559</c:v>
              </c:pt>
              <c:pt idx="8">
                <c:v>-0.62418769836207222</c:v>
              </c:pt>
              <c:pt idx="9">
                <c:v>-5.6560703019997973</c:v>
              </c:pt>
              <c:pt idx="10">
                <c:v>-11.452735664604489</c:v>
              </c:pt>
              <c:pt idx="11">
                <c:v>-10.804760769425469</c:v>
              </c:pt>
              <c:pt idx="12">
                <c:v>-10.108039893139008</c:v>
              </c:pt>
              <c:pt idx="13">
                <c:v>-15.8162639898427</c:v>
              </c:pt>
              <c:pt idx="14">
                <c:v>-12.993305180025231</c:v>
              </c:pt>
              <c:pt idx="15">
                <c:v>-16.201268640374895</c:v>
              </c:pt>
              <c:pt idx="16">
                <c:v>-15.64057840813777</c:v>
              </c:pt>
              <c:pt idx="17">
                <c:v>-20.558996810948209</c:v>
              </c:pt>
              <c:pt idx="18">
                <c:v>-15.913609810327555</c:v>
              </c:pt>
              <c:pt idx="19">
                <c:v>-21.437277110603571</c:v>
              </c:pt>
              <c:pt idx="20">
                <c:v>-21.678313656967063</c:v>
              </c:pt>
              <c:pt idx="21">
                <c:v>-24.887984569478505</c:v>
              </c:pt>
            </c:numLit>
          </c:yVal>
          <c:smooth val="0"/>
        </c:ser>
        <c:dLbls>
          <c:showLegendKey val="0"/>
          <c:showVal val="0"/>
          <c:showCatName val="0"/>
          <c:showSerName val="0"/>
          <c:showPercent val="0"/>
          <c:showBubbleSize val="0"/>
        </c:dLbls>
        <c:axId val="206948024"/>
        <c:axId val="231908536"/>
      </c:scatterChart>
      <c:valAx>
        <c:axId val="206948024"/>
        <c:scaling>
          <c:orientation val="minMax"/>
          <c:max val="25"/>
          <c:min val="0"/>
        </c:scaling>
        <c:delete val="0"/>
        <c:axPos val="b"/>
        <c:numFmt formatCode="General" sourceLinked="1"/>
        <c:majorTickMark val="none"/>
        <c:minorTickMark val="none"/>
        <c:tickLblPos val="nextTo"/>
        <c:crossAx val="231908536"/>
        <c:crosses val="autoZero"/>
        <c:crossBetween val="midCat"/>
      </c:valAx>
      <c:valAx>
        <c:axId val="231908536"/>
        <c:scaling>
          <c:orientation val="minMax"/>
        </c:scaling>
        <c:delete val="0"/>
        <c:axPos val="l"/>
        <c:numFmt formatCode="General" sourceLinked="1"/>
        <c:majorTickMark val="none"/>
        <c:minorTickMark val="none"/>
        <c:tickLblPos val="nextTo"/>
        <c:crossAx val="206948024"/>
        <c:crosses val="autoZero"/>
        <c:crossBetween val="midCat"/>
      </c:valAx>
      <c:spPr>
        <a:solidFill>
          <a:schemeClr val="accent1">
            <a:lumMod val="20000"/>
            <a:lumOff val="80000"/>
          </a:schemeClr>
        </a:solidFill>
      </c:spPr>
    </c:plotArea>
    <c:plotVisOnly val="1"/>
    <c:dispBlanksAs val="gap"/>
    <c:showDLblsOverMax val="0"/>
  </c:chart>
  <c:spPr>
    <a:solidFill>
      <a:schemeClr val="accent1">
        <a:lumMod val="20000"/>
        <a:lumOff val="80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Data</c:v>
          </c:tx>
          <c:spPr>
            <a:ln w="28575">
              <a:noFill/>
            </a:ln>
          </c:spPr>
          <c:xVal>
            <c:numLit>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Lit>
          </c:xVal>
          <c:yVal>
            <c:numLit>
              <c:formatCode>General</c:formatCode>
              <c:ptCount val="22"/>
              <c:pt idx="0">
                <c:v>6.4465928773163244</c:v>
              </c:pt>
              <c:pt idx="1">
                <c:v>1.7270459237981344</c:v>
              </c:pt>
              <c:pt idx="2">
                <c:v>0.15388039408394816</c:v>
              </c:pt>
              <c:pt idx="3">
                <c:v>0.51047028441791964</c:v>
              </c:pt>
              <c:pt idx="4">
                <c:v>0.8361526718469291</c:v>
              </c:pt>
              <c:pt idx="5">
                <c:v>-3.2578193710055263</c:v>
              </c:pt>
              <c:pt idx="6">
                <c:v>-4.8798036471216637</c:v>
              </c:pt>
              <c:pt idx="7">
                <c:v>-2.901940388710559</c:v>
              </c:pt>
              <c:pt idx="8">
                <c:v>-0.62418769836207222</c:v>
              </c:pt>
              <c:pt idx="9">
                <c:v>-5.6560703019997973</c:v>
              </c:pt>
              <c:pt idx="10">
                <c:v>-11.452735664604489</c:v>
              </c:pt>
              <c:pt idx="11">
                <c:v>-10.804760769425469</c:v>
              </c:pt>
              <c:pt idx="12">
                <c:v>-10.108039893139008</c:v>
              </c:pt>
              <c:pt idx="13">
                <c:v>-15.8162639898427</c:v>
              </c:pt>
              <c:pt idx="14">
                <c:v>-12.993305180025231</c:v>
              </c:pt>
              <c:pt idx="15">
                <c:v>-16.201268640374895</c:v>
              </c:pt>
              <c:pt idx="16">
                <c:v>-15.64057840813777</c:v>
              </c:pt>
              <c:pt idx="17">
                <c:v>-20.558996810948209</c:v>
              </c:pt>
              <c:pt idx="18">
                <c:v>-15.913609810327555</c:v>
              </c:pt>
              <c:pt idx="19">
                <c:v>-21.437277110603571</c:v>
              </c:pt>
              <c:pt idx="20">
                <c:v>-21.678313656967063</c:v>
              </c:pt>
              <c:pt idx="21">
                <c:v>-24.887984569478505</c:v>
              </c:pt>
            </c:numLit>
          </c:yVal>
          <c:smooth val="0"/>
        </c:ser>
        <c:ser>
          <c:idx val="1"/>
          <c:order val="1"/>
          <c:tx>
            <c:v>True Line</c:v>
          </c:tx>
          <c:marker>
            <c:symbol val="none"/>
          </c:marker>
          <c:xVal>
            <c:numLit>
              <c:formatCode>General</c:formatCode>
              <c:ptCount val="2"/>
              <c:pt idx="0">
                <c:v>0</c:v>
              </c:pt>
              <c:pt idx="1">
                <c:v>25</c:v>
              </c:pt>
            </c:numLit>
          </c:xVal>
          <c:yVal>
            <c:numLit>
              <c:formatCode>General</c:formatCode>
              <c:ptCount val="2"/>
              <c:pt idx="0">
                <c:v>7.1713062425376002</c:v>
              </c:pt>
              <c:pt idx="1">
                <c:v>-28.387559408200165</c:v>
              </c:pt>
            </c:numLit>
          </c:yVal>
          <c:smooth val="0"/>
        </c:ser>
        <c:dLbls>
          <c:showLegendKey val="0"/>
          <c:showVal val="0"/>
          <c:showCatName val="0"/>
          <c:showSerName val="0"/>
          <c:showPercent val="0"/>
          <c:showBubbleSize val="0"/>
        </c:dLbls>
        <c:axId val="231906968"/>
        <c:axId val="231905792"/>
      </c:scatterChart>
      <c:valAx>
        <c:axId val="231906968"/>
        <c:scaling>
          <c:orientation val="minMax"/>
          <c:max val="25"/>
          <c:min val="0"/>
        </c:scaling>
        <c:delete val="0"/>
        <c:axPos val="b"/>
        <c:numFmt formatCode="General" sourceLinked="1"/>
        <c:majorTickMark val="none"/>
        <c:minorTickMark val="none"/>
        <c:tickLblPos val="nextTo"/>
        <c:crossAx val="231905792"/>
        <c:crosses val="autoZero"/>
        <c:crossBetween val="midCat"/>
      </c:valAx>
      <c:valAx>
        <c:axId val="231905792"/>
        <c:scaling>
          <c:orientation val="minMax"/>
        </c:scaling>
        <c:delete val="0"/>
        <c:axPos val="l"/>
        <c:numFmt formatCode="General" sourceLinked="1"/>
        <c:majorTickMark val="none"/>
        <c:minorTickMark val="none"/>
        <c:tickLblPos val="nextTo"/>
        <c:crossAx val="231906968"/>
        <c:crosses val="autoZero"/>
        <c:crossBetween val="midCat"/>
      </c:valAx>
      <c:spPr>
        <a:solidFill>
          <a:schemeClr val="accent1">
            <a:lumMod val="20000"/>
            <a:lumOff val="80000"/>
          </a:schemeClr>
        </a:solidFill>
      </c:spPr>
    </c:plotArea>
    <c:plotVisOnly val="1"/>
    <c:dispBlanksAs val="gap"/>
    <c:showDLblsOverMax val="0"/>
  </c:chart>
  <c:spPr>
    <a:solidFill>
      <a:schemeClr val="accent1">
        <a:lumMod val="20000"/>
        <a:lumOff val="80000"/>
      </a:scheme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53018372703412"/>
          <c:y val="4.0905305873522237E-2"/>
          <c:w val="0.80232088010275315"/>
          <c:h val="0.7453098611371739"/>
        </c:manualLayout>
      </c:layout>
      <c:scatterChart>
        <c:scatterStyle val="lineMarker"/>
        <c:varyColors val="0"/>
        <c:ser>
          <c:idx val="1"/>
          <c:order val="0"/>
          <c:tx>
            <c:strRef>
              <c:f>Sheet1!$X$2</c:f>
              <c:strCache>
                <c:ptCount val="1"/>
                <c:pt idx="0">
                  <c:v>waiting</c:v>
                </c:pt>
              </c:strCache>
            </c:strRef>
          </c:tx>
          <c:spPr>
            <a:ln w="19050" cap="rnd">
              <a:noFill/>
              <a:round/>
            </a:ln>
            <a:effectLst/>
          </c:spPr>
          <c:marker>
            <c:symbol val="circle"/>
            <c:size val="5"/>
            <c:spPr>
              <a:solidFill>
                <a:srgbClr val="C00000"/>
              </a:solidFill>
              <a:ln w="9525">
                <a:solidFill>
                  <a:srgbClr val="C00000"/>
                </a:solidFill>
              </a:ln>
              <a:effectLst/>
            </c:spPr>
          </c:marker>
          <c:xVal>
            <c:numRef>
              <c:f>Sheet1!$W$3:$W$93</c:f>
              <c:numCache>
                <c:formatCode>General</c:formatCode>
                <c:ptCount val="91"/>
                <c:pt idx="0">
                  <c:v>1.8</c:v>
                </c:pt>
                <c:pt idx="1">
                  <c:v>1.8</c:v>
                </c:pt>
                <c:pt idx="2">
                  <c:v>1.8</c:v>
                </c:pt>
                <c:pt idx="3">
                  <c:v>2.2829999999999999</c:v>
                </c:pt>
                <c:pt idx="4">
                  <c:v>2.883</c:v>
                </c:pt>
                <c:pt idx="5">
                  <c:v>1.95</c:v>
                </c:pt>
                <c:pt idx="6">
                  <c:v>1.833</c:v>
                </c:pt>
                <c:pt idx="7">
                  <c:v>1.833</c:v>
                </c:pt>
                <c:pt idx="8">
                  <c:v>1.833</c:v>
                </c:pt>
                <c:pt idx="9">
                  <c:v>1.833</c:v>
                </c:pt>
                <c:pt idx="10">
                  <c:v>1.833</c:v>
                </c:pt>
                <c:pt idx="11">
                  <c:v>1.75</c:v>
                </c:pt>
                <c:pt idx="12">
                  <c:v>1.75</c:v>
                </c:pt>
                <c:pt idx="13">
                  <c:v>1.75</c:v>
                </c:pt>
                <c:pt idx="14">
                  <c:v>1.75</c:v>
                </c:pt>
                <c:pt idx="15">
                  <c:v>1.75</c:v>
                </c:pt>
                <c:pt idx="16">
                  <c:v>2.1669999999999998</c:v>
                </c:pt>
                <c:pt idx="17">
                  <c:v>2.1669999999999998</c:v>
                </c:pt>
                <c:pt idx="18">
                  <c:v>1.6</c:v>
                </c:pt>
                <c:pt idx="19">
                  <c:v>1.9670000000000001</c:v>
                </c:pt>
                <c:pt idx="20">
                  <c:v>1.9670000000000001</c:v>
                </c:pt>
                <c:pt idx="21">
                  <c:v>3.367</c:v>
                </c:pt>
                <c:pt idx="22">
                  <c:v>2.0169999999999999</c:v>
                </c:pt>
                <c:pt idx="23">
                  <c:v>2.0169999999999999</c:v>
                </c:pt>
                <c:pt idx="24">
                  <c:v>2.0169999999999999</c:v>
                </c:pt>
                <c:pt idx="25">
                  <c:v>1.867</c:v>
                </c:pt>
                <c:pt idx="26">
                  <c:v>1.867</c:v>
                </c:pt>
                <c:pt idx="27">
                  <c:v>1.867</c:v>
                </c:pt>
                <c:pt idx="28">
                  <c:v>1.867</c:v>
                </c:pt>
                <c:pt idx="29">
                  <c:v>1.867</c:v>
                </c:pt>
                <c:pt idx="30">
                  <c:v>1.867</c:v>
                </c:pt>
                <c:pt idx="31">
                  <c:v>1.867</c:v>
                </c:pt>
                <c:pt idx="32">
                  <c:v>1.883</c:v>
                </c:pt>
                <c:pt idx="33">
                  <c:v>1.883</c:v>
                </c:pt>
                <c:pt idx="34">
                  <c:v>1.883</c:v>
                </c:pt>
                <c:pt idx="35">
                  <c:v>1.883</c:v>
                </c:pt>
                <c:pt idx="36">
                  <c:v>2.1</c:v>
                </c:pt>
                <c:pt idx="37">
                  <c:v>2.1</c:v>
                </c:pt>
                <c:pt idx="38">
                  <c:v>2.1</c:v>
                </c:pt>
                <c:pt idx="39">
                  <c:v>2</c:v>
                </c:pt>
                <c:pt idx="40">
                  <c:v>2</c:v>
                </c:pt>
                <c:pt idx="41">
                  <c:v>2</c:v>
                </c:pt>
                <c:pt idx="42">
                  <c:v>2</c:v>
                </c:pt>
                <c:pt idx="43">
                  <c:v>1.7330000000000001</c:v>
                </c:pt>
                <c:pt idx="44">
                  <c:v>1.667</c:v>
                </c:pt>
                <c:pt idx="45">
                  <c:v>2.2330000000000001</c:v>
                </c:pt>
                <c:pt idx="46">
                  <c:v>2.2330000000000001</c:v>
                </c:pt>
                <c:pt idx="47">
                  <c:v>1.8169999999999999</c:v>
                </c:pt>
                <c:pt idx="48">
                  <c:v>1.8169999999999999</c:v>
                </c:pt>
                <c:pt idx="49">
                  <c:v>1.8169999999999999</c:v>
                </c:pt>
                <c:pt idx="50">
                  <c:v>2.0670000000000002</c:v>
                </c:pt>
                <c:pt idx="51">
                  <c:v>1.9830000000000001</c:v>
                </c:pt>
                <c:pt idx="52">
                  <c:v>1.9830000000000001</c:v>
                </c:pt>
                <c:pt idx="53">
                  <c:v>1.9830000000000001</c:v>
                </c:pt>
                <c:pt idx="54">
                  <c:v>2.633</c:v>
                </c:pt>
                <c:pt idx="55">
                  <c:v>2.2000000000000002</c:v>
                </c:pt>
                <c:pt idx="56">
                  <c:v>2.2000000000000002</c:v>
                </c:pt>
                <c:pt idx="57">
                  <c:v>2.2000000000000002</c:v>
                </c:pt>
                <c:pt idx="58">
                  <c:v>2.4830000000000001</c:v>
                </c:pt>
                <c:pt idx="59">
                  <c:v>1.7829999999999999</c:v>
                </c:pt>
                <c:pt idx="60">
                  <c:v>1.7829999999999999</c:v>
                </c:pt>
                <c:pt idx="61">
                  <c:v>2.2999999999999998</c:v>
                </c:pt>
                <c:pt idx="62">
                  <c:v>1.7</c:v>
                </c:pt>
                <c:pt idx="63">
                  <c:v>2.3170000000000002</c:v>
                </c:pt>
                <c:pt idx="64">
                  <c:v>2.617</c:v>
                </c:pt>
                <c:pt idx="65">
                  <c:v>1.917</c:v>
                </c:pt>
                <c:pt idx="66">
                  <c:v>1.917</c:v>
                </c:pt>
                <c:pt idx="67">
                  <c:v>2.2669999999999999</c:v>
                </c:pt>
                <c:pt idx="68">
                  <c:v>2.8</c:v>
                </c:pt>
                <c:pt idx="69">
                  <c:v>2.0329999999999999</c:v>
                </c:pt>
                <c:pt idx="70">
                  <c:v>2.0329999999999999</c:v>
                </c:pt>
                <c:pt idx="71">
                  <c:v>2.4</c:v>
                </c:pt>
                <c:pt idx="72">
                  <c:v>2.4</c:v>
                </c:pt>
                <c:pt idx="73">
                  <c:v>2.367</c:v>
                </c:pt>
                <c:pt idx="74">
                  <c:v>1.9330000000000001</c:v>
                </c:pt>
                <c:pt idx="75">
                  <c:v>1.9330000000000001</c:v>
                </c:pt>
                <c:pt idx="76">
                  <c:v>2.0830000000000002</c:v>
                </c:pt>
                <c:pt idx="77">
                  <c:v>2.4169999999999998</c:v>
                </c:pt>
                <c:pt idx="78">
                  <c:v>2.4169999999999998</c:v>
                </c:pt>
                <c:pt idx="79">
                  <c:v>2.1829999999999998</c:v>
                </c:pt>
                <c:pt idx="80">
                  <c:v>2.25</c:v>
                </c:pt>
                <c:pt idx="81">
                  <c:v>2.25</c:v>
                </c:pt>
                <c:pt idx="82">
                  <c:v>2.383</c:v>
                </c:pt>
                <c:pt idx="83">
                  <c:v>2.2170000000000001</c:v>
                </c:pt>
                <c:pt idx="84">
                  <c:v>1.85</c:v>
                </c:pt>
                <c:pt idx="85">
                  <c:v>1.85</c:v>
                </c:pt>
                <c:pt idx="86">
                  <c:v>2.3330000000000002</c:v>
                </c:pt>
                <c:pt idx="87">
                  <c:v>2.35</c:v>
                </c:pt>
                <c:pt idx="88">
                  <c:v>2.9</c:v>
                </c:pt>
                <c:pt idx="89">
                  <c:v>2.133</c:v>
                </c:pt>
                <c:pt idx="90">
                  <c:v>2.15</c:v>
                </c:pt>
              </c:numCache>
            </c:numRef>
          </c:xVal>
          <c:yVal>
            <c:numRef>
              <c:f>Sheet1!$X$3:$X$93</c:f>
              <c:numCache>
                <c:formatCode>General</c:formatCode>
                <c:ptCount val="91"/>
                <c:pt idx="0">
                  <c:v>54</c:v>
                </c:pt>
                <c:pt idx="1">
                  <c:v>51</c:v>
                </c:pt>
                <c:pt idx="2">
                  <c:v>53</c:v>
                </c:pt>
                <c:pt idx="3">
                  <c:v>62</c:v>
                </c:pt>
                <c:pt idx="4">
                  <c:v>55</c:v>
                </c:pt>
                <c:pt idx="5">
                  <c:v>51</c:v>
                </c:pt>
                <c:pt idx="6">
                  <c:v>54</c:v>
                </c:pt>
                <c:pt idx="7">
                  <c:v>59</c:v>
                </c:pt>
                <c:pt idx="8">
                  <c:v>63</c:v>
                </c:pt>
                <c:pt idx="9">
                  <c:v>46</c:v>
                </c:pt>
                <c:pt idx="10">
                  <c:v>57</c:v>
                </c:pt>
                <c:pt idx="11">
                  <c:v>54</c:v>
                </c:pt>
                <c:pt idx="12">
                  <c:v>62</c:v>
                </c:pt>
                <c:pt idx="13">
                  <c:v>47</c:v>
                </c:pt>
                <c:pt idx="14">
                  <c:v>48</c:v>
                </c:pt>
                <c:pt idx="15">
                  <c:v>58</c:v>
                </c:pt>
                <c:pt idx="16">
                  <c:v>52</c:v>
                </c:pt>
                <c:pt idx="17">
                  <c:v>48</c:v>
                </c:pt>
                <c:pt idx="18">
                  <c:v>52</c:v>
                </c:pt>
                <c:pt idx="19">
                  <c:v>55</c:v>
                </c:pt>
                <c:pt idx="20">
                  <c:v>56</c:v>
                </c:pt>
                <c:pt idx="21">
                  <c:v>66</c:v>
                </c:pt>
                <c:pt idx="22">
                  <c:v>52</c:v>
                </c:pt>
                <c:pt idx="23">
                  <c:v>60</c:v>
                </c:pt>
                <c:pt idx="24">
                  <c:v>49</c:v>
                </c:pt>
                <c:pt idx="25">
                  <c:v>51</c:v>
                </c:pt>
                <c:pt idx="26">
                  <c:v>47</c:v>
                </c:pt>
                <c:pt idx="27">
                  <c:v>48</c:v>
                </c:pt>
                <c:pt idx="28">
                  <c:v>53</c:v>
                </c:pt>
                <c:pt idx="29">
                  <c:v>50</c:v>
                </c:pt>
                <c:pt idx="30">
                  <c:v>49</c:v>
                </c:pt>
                <c:pt idx="31">
                  <c:v>45</c:v>
                </c:pt>
                <c:pt idx="32">
                  <c:v>54</c:v>
                </c:pt>
                <c:pt idx="33">
                  <c:v>55</c:v>
                </c:pt>
                <c:pt idx="34">
                  <c:v>51</c:v>
                </c:pt>
                <c:pt idx="35">
                  <c:v>58</c:v>
                </c:pt>
                <c:pt idx="36">
                  <c:v>53</c:v>
                </c:pt>
                <c:pt idx="37">
                  <c:v>60</c:v>
                </c:pt>
                <c:pt idx="38">
                  <c:v>49</c:v>
                </c:pt>
                <c:pt idx="39">
                  <c:v>55</c:v>
                </c:pt>
                <c:pt idx="40">
                  <c:v>59</c:v>
                </c:pt>
                <c:pt idx="41">
                  <c:v>58</c:v>
                </c:pt>
                <c:pt idx="42">
                  <c:v>56</c:v>
                </c:pt>
                <c:pt idx="43">
                  <c:v>54</c:v>
                </c:pt>
                <c:pt idx="44">
                  <c:v>64</c:v>
                </c:pt>
                <c:pt idx="45">
                  <c:v>59</c:v>
                </c:pt>
                <c:pt idx="46">
                  <c:v>60</c:v>
                </c:pt>
                <c:pt idx="47">
                  <c:v>59</c:v>
                </c:pt>
                <c:pt idx="48">
                  <c:v>60</c:v>
                </c:pt>
                <c:pt idx="49">
                  <c:v>46</c:v>
                </c:pt>
                <c:pt idx="50">
                  <c:v>65</c:v>
                </c:pt>
                <c:pt idx="51">
                  <c:v>62</c:v>
                </c:pt>
                <c:pt idx="52">
                  <c:v>59</c:v>
                </c:pt>
                <c:pt idx="53">
                  <c:v>43</c:v>
                </c:pt>
                <c:pt idx="54">
                  <c:v>65</c:v>
                </c:pt>
                <c:pt idx="55">
                  <c:v>54</c:v>
                </c:pt>
                <c:pt idx="56">
                  <c:v>60</c:v>
                </c:pt>
                <c:pt idx="57">
                  <c:v>45</c:v>
                </c:pt>
                <c:pt idx="58">
                  <c:v>62</c:v>
                </c:pt>
                <c:pt idx="59">
                  <c:v>52</c:v>
                </c:pt>
                <c:pt idx="60">
                  <c:v>46</c:v>
                </c:pt>
                <c:pt idx="61">
                  <c:v>59</c:v>
                </c:pt>
                <c:pt idx="62">
                  <c:v>59</c:v>
                </c:pt>
                <c:pt idx="63">
                  <c:v>50</c:v>
                </c:pt>
                <c:pt idx="64">
                  <c:v>53</c:v>
                </c:pt>
                <c:pt idx="65">
                  <c:v>49</c:v>
                </c:pt>
                <c:pt idx="66">
                  <c:v>45</c:v>
                </c:pt>
                <c:pt idx="67">
                  <c:v>55</c:v>
                </c:pt>
                <c:pt idx="68">
                  <c:v>56</c:v>
                </c:pt>
                <c:pt idx="69">
                  <c:v>51</c:v>
                </c:pt>
                <c:pt idx="70">
                  <c:v>53</c:v>
                </c:pt>
                <c:pt idx="71">
                  <c:v>53</c:v>
                </c:pt>
                <c:pt idx="72">
                  <c:v>65</c:v>
                </c:pt>
                <c:pt idx="73">
                  <c:v>63</c:v>
                </c:pt>
                <c:pt idx="74">
                  <c:v>52</c:v>
                </c:pt>
                <c:pt idx="75">
                  <c:v>49</c:v>
                </c:pt>
                <c:pt idx="76">
                  <c:v>57</c:v>
                </c:pt>
                <c:pt idx="77">
                  <c:v>54</c:v>
                </c:pt>
                <c:pt idx="78">
                  <c:v>50</c:v>
                </c:pt>
                <c:pt idx="79">
                  <c:v>55</c:v>
                </c:pt>
                <c:pt idx="80">
                  <c:v>51</c:v>
                </c:pt>
                <c:pt idx="81">
                  <c:v>60</c:v>
                </c:pt>
                <c:pt idx="82">
                  <c:v>71</c:v>
                </c:pt>
                <c:pt idx="83">
                  <c:v>50</c:v>
                </c:pt>
                <c:pt idx="84">
                  <c:v>54</c:v>
                </c:pt>
                <c:pt idx="85">
                  <c:v>58</c:v>
                </c:pt>
                <c:pt idx="86">
                  <c:v>64</c:v>
                </c:pt>
                <c:pt idx="87">
                  <c:v>47</c:v>
                </c:pt>
                <c:pt idx="88">
                  <c:v>63</c:v>
                </c:pt>
                <c:pt idx="89">
                  <c:v>67</c:v>
                </c:pt>
                <c:pt idx="90">
                  <c:v>46</c:v>
                </c:pt>
              </c:numCache>
            </c:numRef>
          </c:yVal>
          <c:smooth val="0"/>
        </c:ser>
        <c:ser>
          <c:idx val="0"/>
          <c:order val="1"/>
          <c:tx>
            <c:strRef>
              <c:f>Sheet1!$T$2</c:f>
              <c:strCache>
                <c:ptCount val="1"/>
                <c:pt idx="0">
                  <c:v>waiting</c:v>
                </c:pt>
              </c:strCache>
            </c:strRef>
          </c:tx>
          <c:spPr>
            <a:ln w="19050" cap="rnd">
              <a:noFill/>
              <a:round/>
            </a:ln>
            <a:effectLst/>
          </c:spPr>
          <c:marker>
            <c:symbol val="circle"/>
            <c:size val="5"/>
            <c:spPr>
              <a:solidFill>
                <a:schemeClr val="tx2"/>
              </a:solidFill>
              <a:ln w="9525">
                <a:solidFill>
                  <a:schemeClr val="tx2"/>
                </a:solidFill>
              </a:ln>
              <a:effectLst/>
            </c:spPr>
          </c:marker>
          <c:xVal>
            <c:numRef>
              <c:f>Sheet1!$S$3:$S$167</c:f>
              <c:numCache>
                <c:formatCode>General</c:formatCode>
                <c:ptCount val="165"/>
                <c:pt idx="0">
                  <c:v>3.6</c:v>
                </c:pt>
                <c:pt idx="1">
                  <c:v>3.6</c:v>
                </c:pt>
                <c:pt idx="2">
                  <c:v>3.6</c:v>
                </c:pt>
                <c:pt idx="3">
                  <c:v>3.3330000000000002</c:v>
                </c:pt>
                <c:pt idx="4">
                  <c:v>3.3330000000000002</c:v>
                </c:pt>
                <c:pt idx="5">
                  <c:v>4.5330000000000004</c:v>
                </c:pt>
                <c:pt idx="6">
                  <c:v>4.5330000000000004</c:v>
                </c:pt>
                <c:pt idx="7">
                  <c:v>4.5330000000000004</c:v>
                </c:pt>
                <c:pt idx="8">
                  <c:v>4.5330000000000004</c:v>
                </c:pt>
                <c:pt idx="9">
                  <c:v>4.5330000000000004</c:v>
                </c:pt>
                <c:pt idx="10">
                  <c:v>4.7</c:v>
                </c:pt>
                <c:pt idx="11">
                  <c:v>4.7</c:v>
                </c:pt>
                <c:pt idx="12">
                  <c:v>4.7</c:v>
                </c:pt>
                <c:pt idx="13">
                  <c:v>4.7</c:v>
                </c:pt>
                <c:pt idx="14">
                  <c:v>4.7</c:v>
                </c:pt>
                <c:pt idx="15">
                  <c:v>4.7</c:v>
                </c:pt>
                <c:pt idx="16">
                  <c:v>4.3499999999999996</c:v>
                </c:pt>
                <c:pt idx="17">
                  <c:v>4.3499999999999996</c:v>
                </c:pt>
                <c:pt idx="18">
                  <c:v>4.3499999999999996</c:v>
                </c:pt>
                <c:pt idx="19">
                  <c:v>4.3499999999999996</c:v>
                </c:pt>
                <c:pt idx="20">
                  <c:v>3.9169999999999998</c:v>
                </c:pt>
                <c:pt idx="21">
                  <c:v>3.9169999999999998</c:v>
                </c:pt>
                <c:pt idx="22">
                  <c:v>3.9169999999999998</c:v>
                </c:pt>
                <c:pt idx="23">
                  <c:v>4.2</c:v>
                </c:pt>
                <c:pt idx="24">
                  <c:v>4.8</c:v>
                </c:pt>
                <c:pt idx="25">
                  <c:v>4.8</c:v>
                </c:pt>
                <c:pt idx="26">
                  <c:v>4.8</c:v>
                </c:pt>
                <c:pt idx="27">
                  <c:v>4.8</c:v>
                </c:pt>
                <c:pt idx="28">
                  <c:v>4.8</c:v>
                </c:pt>
                <c:pt idx="29">
                  <c:v>4.8</c:v>
                </c:pt>
                <c:pt idx="30">
                  <c:v>4.25</c:v>
                </c:pt>
                <c:pt idx="31">
                  <c:v>4.25</c:v>
                </c:pt>
                <c:pt idx="32">
                  <c:v>4.25</c:v>
                </c:pt>
                <c:pt idx="33">
                  <c:v>3.45</c:v>
                </c:pt>
                <c:pt idx="34">
                  <c:v>3.0670000000000002</c:v>
                </c:pt>
                <c:pt idx="35">
                  <c:v>4.0830000000000002</c:v>
                </c:pt>
                <c:pt idx="36">
                  <c:v>4.0830000000000002</c:v>
                </c:pt>
                <c:pt idx="37">
                  <c:v>4.0830000000000002</c:v>
                </c:pt>
                <c:pt idx="38">
                  <c:v>4.0830000000000002</c:v>
                </c:pt>
                <c:pt idx="39">
                  <c:v>4.0830000000000002</c:v>
                </c:pt>
                <c:pt idx="40">
                  <c:v>3.85</c:v>
                </c:pt>
                <c:pt idx="41">
                  <c:v>3.85</c:v>
                </c:pt>
                <c:pt idx="42">
                  <c:v>4.4329999999999998</c:v>
                </c:pt>
                <c:pt idx="43">
                  <c:v>4.4329999999999998</c:v>
                </c:pt>
                <c:pt idx="44">
                  <c:v>4.3</c:v>
                </c:pt>
                <c:pt idx="45">
                  <c:v>4.3</c:v>
                </c:pt>
                <c:pt idx="46">
                  <c:v>4.4669999999999996</c:v>
                </c:pt>
                <c:pt idx="47">
                  <c:v>4.4669999999999996</c:v>
                </c:pt>
                <c:pt idx="48">
                  <c:v>4.0330000000000004</c:v>
                </c:pt>
                <c:pt idx="49">
                  <c:v>4.0330000000000004</c:v>
                </c:pt>
                <c:pt idx="50">
                  <c:v>3.8330000000000002</c:v>
                </c:pt>
                <c:pt idx="51">
                  <c:v>3.8330000000000002</c:v>
                </c:pt>
                <c:pt idx="52">
                  <c:v>3.8330000000000002</c:v>
                </c:pt>
                <c:pt idx="53">
                  <c:v>3.8330000000000002</c:v>
                </c:pt>
                <c:pt idx="54">
                  <c:v>3.8330000000000002</c:v>
                </c:pt>
                <c:pt idx="55">
                  <c:v>4.8330000000000002</c:v>
                </c:pt>
                <c:pt idx="56">
                  <c:v>4.7830000000000004</c:v>
                </c:pt>
                <c:pt idx="57">
                  <c:v>4.5670000000000002</c:v>
                </c:pt>
                <c:pt idx="58">
                  <c:v>4.5670000000000002</c:v>
                </c:pt>
                <c:pt idx="59">
                  <c:v>4.5670000000000002</c:v>
                </c:pt>
                <c:pt idx="60">
                  <c:v>3.3170000000000002</c:v>
                </c:pt>
                <c:pt idx="61">
                  <c:v>4.633</c:v>
                </c:pt>
                <c:pt idx="62">
                  <c:v>4.633</c:v>
                </c:pt>
                <c:pt idx="63">
                  <c:v>4.633</c:v>
                </c:pt>
                <c:pt idx="64">
                  <c:v>4.7160000000000002</c:v>
                </c:pt>
                <c:pt idx="65">
                  <c:v>4.883</c:v>
                </c:pt>
                <c:pt idx="66">
                  <c:v>3.7170000000000001</c:v>
                </c:pt>
                <c:pt idx="67">
                  <c:v>4.3170000000000002</c:v>
                </c:pt>
                <c:pt idx="68">
                  <c:v>4.5</c:v>
                </c:pt>
                <c:pt idx="69">
                  <c:v>4.5</c:v>
                </c:pt>
                <c:pt idx="70">
                  <c:v>4.5</c:v>
                </c:pt>
                <c:pt idx="71">
                  <c:v>4.5</c:v>
                </c:pt>
                <c:pt idx="72">
                  <c:v>4.5</c:v>
                </c:pt>
                <c:pt idx="73">
                  <c:v>4.5</c:v>
                </c:pt>
                <c:pt idx="74">
                  <c:v>4.4000000000000004</c:v>
                </c:pt>
                <c:pt idx="75">
                  <c:v>4.1669999999999998</c:v>
                </c:pt>
                <c:pt idx="76">
                  <c:v>4.1669999999999998</c:v>
                </c:pt>
                <c:pt idx="77">
                  <c:v>4.1669999999999998</c:v>
                </c:pt>
                <c:pt idx="78">
                  <c:v>4.1669999999999998</c:v>
                </c:pt>
                <c:pt idx="79">
                  <c:v>4</c:v>
                </c:pt>
                <c:pt idx="80">
                  <c:v>4</c:v>
                </c:pt>
                <c:pt idx="81">
                  <c:v>4</c:v>
                </c:pt>
                <c:pt idx="82">
                  <c:v>4</c:v>
                </c:pt>
                <c:pt idx="83">
                  <c:v>4</c:v>
                </c:pt>
                <c:pt idx="84">
                  <c:v>4</c:v>
                </c:pt>
                <c:pt idx="85">
                  <c:v>5.0670000000000002</c:v>
                </c:pt>
                <c:pt idx="86">
                  <c:v>3.883</c:v>
                </c:pt>
                <c:pt idx="87">
                  <c:v>4.133</c:v>
                </c:pt>
                <c:pt idx="88">
                  <c:v>4.133</c:v>
                </c:pt>
                <c:pt idx="89">
                  <c:v>4.3330000000000002</c:v>
                </c:pt>
                <c:pt idx="90">
                  <c:v>4.3330000000000002</c:v>
                </c:pt>
                <c:pt idx="91">
                  <c:v>4.3330000000000002</c:v>
                </c:pt>
                <c:pt idx="92">
                  <c:v>4.3330000000000002</c:v>
                </c:pt>
                <c:pt idx="93">
                  <c:v>4.3330000000000002</c:v>
                </c:pt>
                <c:pt idx="94">
                  <c:v>4.0999999999999996</c:v>
                </c:pt>
                <c:pt idx="95">
                  <c:v>4.0999999999999996</c:v>
                </c:pt>
                <c:pt idx="96">
                  <c:v>4.0670000000000002</c:v>
                </c:pt>
                <c:pt idx="97">
                  <c:v>4.0670000000000002</c:v>
                </c:pt>
                <c:pt idx="98">
                  <c:v>4.9329999999999998</c:v>
                </c:pt>
                <c:pt idx="99">
                  <c:v>4.9329999999999998</c:v>
                </c:pt>
                <c:pt idx="100">
                  <c:v>3.95</c:v>
                </c:pt>
                <c:pt idx="101">
                  <c:v>3.95</c:v>
                </c:pt>
                <c:pt idx="102">
                  <c:v>4.5170000000000003</c:v>
                </c:pt>
                <c:pt idx="103">
                  <c:v>4.8170000000000002</c:v>
                </c:pt>
                <c:pt idx="104">
                  <c:v>4.8170000000000002</c:v>
                </c:pt>
                <c:pt idx="105">
                  <c:v>4.6669999999999998</c:v>
                </c:pt>
                <c:pt idx="106">
                  <c:v>4.6669999999999998</c:v>
                </c:pt>
                <c:pt idx="107">
                  <c:v>3.75</c:v>
                </c:pt>
                <c:pt idx="108">
                  <c:v>4.9000000000000004</c:v>
                </c:pt>
                <c:pt idx="109">
                  <c:v>4.9000000000000004</c:v>
                </c:pt>
                <c:pt idx="110">
                  <c:v>4.367</c:v>
                </c:pt>
                <c:pt idx="111">
                  <c:v>4.367</c:v>
                </c:pt>
                <c:pt idx="112">
                  <c:v>4.367</c:v>
                </c:pt>
                <c:pt idx="113">
                  <c:v>4.05</c:v>
                </c:pt>
                <c:pt idx="114">
                  <c:v>4.8499999999999996</c:v>
                </c:pt>
                <c:pt idx="115">
                  <c:v>3.6829999999999998</c:v>
                </c:pt>
                <c:pt idx="116">
                  <c:v>4.7329999999999997</c:v>
                </c:pt>
                <c:pt idx="117">
                  <c:v>4.4169999999999998</c:v>
                </c:pt>
                <c:pt idx="118">
                  <c:v>4.4169999999999998</c:v>
                </c:pt>
                <c:pt idx="119">
                  <c:v>4.4169999999999998</c:v>
                </c:pt>
                <c:pt idx="120">
                  <c:v>4.4169999999999998</c:v>
                </c:pt>
                <c:pt idx="121">
                  <c:v>4.5999999999999996</c:v>
                </c:pt>
                <c:pt idx="122">
                  <c:v>4.5999999999999996</c:v>
                </c:pt>
                <c:pt idx="123">
                  <c:v>4.5999999999999996</c:v>
                </c:pt>
                <c:pt idx="124">
                  <c:v>4.5999999999999996</c:v>
                </c:pt>
                <c:pt idx="125">
                  <c:v>3.7669999999999999</c:v>
                </c:pt>
                <c:pt idx="126">
                  <c:v>3.7669999999999999</c:v>
                </c:pt>
                <c:pt idx="127">
                  <c:v>4.6500000000000004</c:v>
                </c:pt>
                <c:pt idx="128">
                  <c:v>4.383</c:v>
                </c:pt>
                <c:pt idx="129">
                  <c:v>3.7330000000000001</c:v>
                </c:pt>
                <c:pt idx="130">
                  <c:v>4.2329999999999997</c:v>
                </c:pt>
                <c:pt idx="131">
                  <c:v>4.2329999999999997</c:v>
                </c:pt>
                <c:pt idx="132">
                  <c:v>5.0999999999999996</c:v>
                </c:pt>
                <c:pt idx="133">
                  <c:v>5.0330000000000004</c:v>
                </c:pt>
                <c:pt idx="134">
                  <c:v>3.5670000000000002</c:v>
                </c:pt>
                <c:pt idx="135">
                  <c:v>3.5670000000000002</c:v>
                </c:pt>
                <c:pt idx="136">
                  <c:v>3.9670000000000001</c:v>
                </c:pt>
                <c:pt idx="137">
                  <c:v>4.1500000000000004</c:v>
                </c:pt>
                <c:pt idx="138">
                  <c:v>4.1500000000000004</c:v>
                </c:pt>
                <c:pt idx="139">
                  <c:v>4.1500000000000004</c:v>
                </c:pt>
                <c:pt idx="140">
                  <c:v>4.1500000000000004</c:v>
                </c:pt>
                <c:pt idx="141">
                  <c:v>3.5</c:v>
                </c:pt>
                <c:pt idx="142">
                  <c:v>3.5</c:v>
                </c:pt>
                <c:pt idx="143">
                  <c:v>4.5830000000000002</c:v>
                </c:pt>
                <c:pt idx="144">
                  <c:v>4.5830000000000002</c:v>
                </c:pt>
                <c:pt idx="145">
                  <c:v>4.5830000000000002</c:v>
                </c:pt>
                <c:pt idx="146">
                  <c:v>5</c:v>
                </c:pt>
                <c:pt idx="147">
                  <c:v>4.617</c:v>
                </c:pt>
                <c:pt idx="148">
                  <c:v>3.9660000000000002</c:v>
                </c:pt>
                <c:pt idx="149">
                  <c:v>4.3659999999999997</c:v>
                </c:pt>
                <c:pt idx="150">
                  <c:v>3.4169999999999998</c:v>
                </c:pt>
                <c:pt idx="151">
                  <c:v>4.2670000000000003</c:v>
                </c:pt>
                <c:pt idx="152">
                  <c:v>4.2670000000000003</c:v>
                </c:pt>
                <c:pt idx="153">
                  <c:v>4.4829999999999997</c:v>
                </c:pt>
                <c:pt idx="154">
                  <c:v>4.117</c:v>
                </c:pt>
                <c:pt idx="155">
                  <c:v>4.117</c:v>
                </c:pt>
                <c:pt idx="156">
                  <c:v>4.55</c:v>
                </c:pt>
                <c:pt idx="157">
                  <c:v>4.1829999999999998</c:v>
                </c:pt>
                <c:pt idx="158">
                  <c:v>4.45</c:v>
                </c:pt>
                <c:pt idx="159">
                  <c:v>4.45</c:v>
                </c:pt>
                <c:pt idx="160">
                  <c:v>4.2830000000000004</c:v>
                </c:pt>
                <c:pt idx="161">
                  <c:v>4.2830000000000004</c:v>
                </c:pt>
                <c:pt idx="162">
                  <c:v>3.8170000000000002</c:v>
                </c:pt>
                <c:pt idx="163">
                  <c:v>4.7670000000000003</c:v>
                </c:pt>
                <c:pt idx="164">
                  <c:v>4.75</c:v>
                </c:pt>
              </c:numCache>
            </c:numRef>
          </c:xVal>
          <c:yVal>
            <c:numRef>
              <c:f>Sheet1!$T$3:$T$167</c:f>
              <c:numCache>
                <c:formatCode>General</c:formatCode>
                <c:ptCount val="165"/>
                <c:pt idx="0">
                  <c:v>79</c:v>
                </c:pt>
                <c:pt idx="1">
                  <c:v>85</c:v>
                </c:pt>
                <c:pt idx="2">
                  <c:v>83</c:v>
                </c:pt>
                <c:pt idx="3">
                  <c:v>74</c:v>
                </c:pt>
                <c:pt idx="4">
                  <c:v>68</c:v>
                </c:pt>
                <c:pt idx="5">
                  <c:v>74</c:v>
                </c:pt>
                <c:pt idx="6">
                  <c:v>85</c:v>
                </c:pt>
                <c:pt idx="7">
                  <c:v>84</c:v>
                </c:pt>
                <c:pt idx="8">
                  <c:v>73</c:v>
                </c:pt>
                <c:pt idx="9">
                  <c:v>82</c:v>
                </c:pt>
                <c:pt idx="10">
                  <c:v>88</c:v>
                </c:pt>
                <c:pt idx="11">
                  <c:v>84</c:v>
                </c:pt>
                <c:pt idx="12">
                  <c:v>78</c:v>
                </c:pt>
                <c:pt idx="13">
                  <c:v>83</c:v>
                </c:pt>
                <c:pt idx="14">
                  <c:v>73</c:v>
                </c:pt>
                <c:pt idx="15">
                  <c:v>80</c:v>
                </c:pt>
                <c:pt idx="16">
                  <c:v>74</c:v>
                </c:pt>
                <c:pt idx="17">
                  <c:v>85</c:v>
                </c:pt>
                <c:pt idx="18">
                  <c:v>80</c:v>
                </c:pt>
                <c:pt idx="19">
                  <c:v>82</c:v>
                </c:pt>
                <c:pt idx="20">
                  <c:v>84</c:v>
                </c:pt>
                <c:pt idx="21">
                  <c:v>71</c:v>
                </c:pt>
                <c:pt idx="22">
                  <c:v>70</c:v>
                </c:pt>
                <c:pt idx="23">
                  <c:v>78</c:v>
                </c:pt>
                <c:pt idx="24">
                  <c:v>84</c:v>
                </c:pt>
                <c:pt idx="25">
                  <c:v>76</c:v>
                </c:pt>
                <c:pt idx="26">
                  <c:v>82</c:v>
                </c:pt>
                <c:pt idx="27">
                  <c:v>75</c:v>
                </c:pt>
                <c:pt idx="28">
                  <c:v>81</c:v>
                </c:pt>
                <c:pt idx="29">
                  <c:v>94</c:v>
                </c:pt>
                <c:pt idx="30">
                  <c:v>79</c:v>
                </c:pt>
                <c:pt idx="31">
                  <c:v>83</c:v>
                </c:pt>
                <c:pt idx="32">
                  <c:v>77</c:v>
                </c:pt>
                <c:pt idx="33">
                  <c:v>78</c:v>
                </c:pt>
                <c:pt idx="34">
                  <c:v>69</c:v>
                </c:pt>
                <c:pt idx="35">
                  <c:v>84</c:v>
                </c:pt>
                <c:pt idx="36">
                  <c:v>78</c:v>
                </c:pt>
                <c:pt idx="37">
                  <c:v>76</c:v>
                </c:pt>
                <c:pt idx="38">
                  <c:v>70</c:v>
                </c:pt>
                <c:pt idx="39">
                  <c:v>93</c:v>
                </c:pt>
                <c:pt idx="40">
                  <c:v>84</c:v>
                </c:pt>
                <c:pt idx="41">
                  <c:v>78</c:v>
                </c:pt>
                <c:pt idx="42">
                  <c:v>79</c:v>
                </c:pt>
                <c:pt idx="43">
                  <c:v>78</c:v>
                </c:pt>
                <c:pt idx="44">
                  <c:v>73</c:v>
                </c:pt>
                <c:pt idx="45">
                  <c:v>72</c:v>
                </c:pt>
                <c:pt idx="46">
                  <c:v>74</c:v>
                </c:pt>
                <c:pt idx="47">
                  <c:v>77</c:v>
                </c:pt>
                <c:pt idx="48">
                  <c:v>80</c:v>
                </c:pt>
                <c:pt idx="49">
                  <c:v>82</c:v>
                </c:pt>
                <c:pt idx="50">
                  <c:v>74</c:v>
                </c:pt>
                <c:pt idx="51">
                  <c:v>78</c:v>
                </c:pt>
                <c:pt idx="52">
                  <c:v>64</c:v>
                </c:pt>
                <c:pt idx="53">
                  <c:v>82</c:v>
                </c:pt>
                <c:pt idx="54">
                  <c:v>75</c:v>
                </c:pt>
                <c:pt idx="55">
                  <c:v>80</c:v>
                </c:pt>
                <c:pt idx="56">
                  <c:v>90</c:v>
                </c:pt>
                <c:pt idx="57">
                  <c:v>84</c:v>
                </c:pt>
                <c:pt idx="58">
                  <c:v>78</c:v>
                </c:pt>
                <c:pt idx="59">
                  <c:v>77</c:v>
                </c:pt>
                <c:pt idx="60">
                  <c:v>83</c:v>
                </c:pt>
                <c:pt idx="61">
                  <c:v>80</c:v>
                </c:pt>
                <c:pt idx="62">
                  <c:v>82</c:v>
                </c:pt>
                <c:pt idx="63">
                  <c:v>81</c:v>
                </c:pt>
                <c:pt idx="64">
                  <c:v>90</c:v>
                </c:pt>
                <c:pt idx="65">
                  <c:v>83</c:v>
                </c:pt>
                <c:pt idx="66">
                  <c:v>71</c:v>
                </c:pt>
                <c:pt idx="67">
                  <c:v>81</c:v>
                </c:pt>
                <c:pt idx="68">
                  <c:v>79</c:v>
                </c:pt>
                <c:pt idx="69">
                  <c:v>84</c:v>
                </c:pt>
                <c:pt idx="70">
                  <c:v>83</c:v>
                </c:pt>
                <c:pt idx="71">
                  <c:v>73</c:v>
                </c:pt>
                <c:pt idx="72">
                  <c:v>82</c:v>
                </c:pt>
                <c:pt idx="73">
                  <c:v>81</c:v>
                </c:pt>
                <c:pt idx="74">
                  <c:v>92</c:v>
                </c:pt>
                <c:pt idx="75">
                  <c:v>74</c:v>
                </c:pt>
                <c:pt idx="76">
                  <c:v>78</c:v>
                </c:pt>
                <c:pt idx="77">
                  <c:v>83</c:v>
                </c:pt>
                <c:pt idx="78">
                  <c:v>81</c:v>
                </c:pt>
                <c:pt idx="79">
                  <c:v>85</c:v>
                </c:pt>
                <c:pt idx="80">
                  <c:v>78</c:v>
                </c:pt>
                <c:pt idx="81">
                  <c:v>77</c:v>
                </c:pt>
                <c:pt idx="82">
                  <c:v>71</c:v>
                </c:pt>
                <c:pt idx="83">
                  <c:v>70</c:v>
                </c:pt>
                <c:pt idx="84">
                  <c:v>86</c:v>
                </c:pt>
                <c:pt idx="85">
                  <c:v>76</c:v>
                </c:pt>
                <c:pt idx="86">
                  <c:v>76</c:v>
                </c:pt>
                <c:pt idx="87">
                  <c:v>75</c:v>
                </c:pt>
                <c:pt idx="88">
                  <c:v>91</c:v>
                </c:pt>
                <c:pt idx="89">
                  <c:v>76</c:v>
                </c:pt>
                <c:pt idx="90">
                  <c:v>90</c:v>
                </c:pt>
                <c:pt idx="91">
                  <c:v>82</c:v>
                </c:pt>
                <c:pt idx="92">
                  <c:v>81</c:v>
                </c:pt>
                <c:pt idx="93">
                  <c:v>89</c:v>
                </c:pt>
                <c:pt idx="94">
                  <c:v>84</c:v>
                </c:pt>
                <c:pt idx="95">
                  <c:v>70</c:v>
                </c:pt>
                <c:pt idx="96">
                  <c:v>69</c:v>
                </c:pt>
                <c:pt idx="97">
                  <c:v>73</c:v>
                </c:pt>
                <c:pt idx="98">
                  <c:v>88</c:v>
                </c:pt>
                <c:pt idx="99">
                  <c:v>86</c:v>
                </c:pt>
                <c:pt idx="100">
                  <c:v>79</c:v>
                </c:pt>
                <c:pt idx="101">
                  <c:v>76</c:v>
                </c:pt>
                <c:pt idx="102">
                  <c:v>80</c:v>
                </c:pt>
                <c:pt idx="103">
                  <c:v>78</c:v>
                </c:pt>
                <c:pt idx="104">
                  <c:v>77</c:v>
                </c:pt>
                <c:pt idx="105">
                  <c:v>84</c:v>
                </c:pt>
                <c:pt idx="106">
                  <c:v>78</c:v>
                </c:pt>
                <c:pt idx="107">
                  <c:v>75</c:v>
                </c:pt>
                <c:pt idx="108">
                  <c:v>82</c:v>
                </c:pt>
                <c:pt idx="109">
                  <c:v>89</c:v>
                </c:pt>
                <c:pt idx="110">
                  <c:v>88</c:v>
                </c:pt>
                <c:pt idx="111">
                  <c:v>77</c:v>
                </c:pt>
                <c:pt idx="112">
                  <c:v>82</c:v>
                </c:pt>
                <c:pt idx="113">
                  <c:v>81</c:v>
                </c:pt>
                <c:pt idx="114">
                  <c:v>86</c:v>
                </c:pt>
                <c:pt idx="115">
                  <c:v>81</c:v>
                </c:pt>
                <c:pt idx="116">
                  <c:v>75</c:v>
                </c:pt>
                <c:pt idx="117">
                  <c:v>79</c:v>
                </c:pt>
                <c:pt idx="118">
                  <c:v>83</c:v>
                </c:pt>
                <c:pt idx="119">
                  <c:v>90</c:v>
                </c:pt>
                <c:pt idx="120">
                  <c:v>87</c:v>
                </c:pt>
                <c:pt idx="121">
                  <c:v>85</c:v>
                </c:pt>
                <c:pt idx="122">
                  <c:v>88</c:v>
                </c:pt>
                <c:pt idx="123">
                  <c:v>78</c:v>
                </c:pt>
                <c:pt idx="124">
                  <c:v>81</c:v>
                </c:pt>
                <c:pt idx="125">
                  <c:v>83</c:v>
                </c:pt>
                <c:pt idx="126">
                  <c:v>81</c:v>
                </c:pt>
                <c:pt idx="127">
                  <c:v>90</c:v>
                </c:pt>
                <c:pt idx="128">
                  <c:v>82</c:v>
                </c:pt>
                <c:pt idx="129">
                  <c:v>79</c:v>
                </c:pt>
                <c:pt idx="130">
                  <c:v>76</c:v>
                </c:pt>
                <c:pt idx="131">
                  <c:v>81</c:v>
                </c:pt>
                <c:pt idx="132">
                  <c:v>96</c:v>
                </c:pt>
                <c:pt idx="133">
                  <c:v>77</c:v>
                </c:pt>
                <c:pt idx="134">
                  <c:v>73</c:v>
                </c:pt>
                <c:pt idx="135">
                  <c:v>71</c:v>
                </c:pt>
                <c:pt idx="136">
                  <c:v>89</c:v>
                </c:pt>
                <c:pt idx="137">
                  <c:v>88</c:v>
                </c:pt>
                <c:pt idx="138">
                  <c:v>76</c:v>
                </c:pt>
                <c:pt idx="139">
                  <c:v>75</c:v>
                </c:pt>
                <c:pt idx="140">
                  <c:v>86</c:v>
                </c:pt>
                <c:pt idx="141">
                  <c:v>66</c:v>
                </c:pt>
                <c:pt idx="142">
                  <c:v>87</c:v>
                </c:pt>
                <c:pt idx="143">
                  <c:v>85</c:v>
                </c:pt>
                <c:pt idx="144">
                  <c:v>76</c:v>
                </c:pt>
                <c:pt idx="145">
                  <c:v>77</c:v>
                </c:pt>
                <c:pt idx="146">
                  <c:v>88</c:v>
                </c:pt>
                <c:pt idx="147">
                  <c:v>93</c:v>
                </c:pt>
                <c:pt idx="148">
                  <c:v>77</c:v>
                </c:pt>
                <c:pt idx="149">
                  <c:v>77</c:v>
                </c:pt>
                <c:pt idx="150">
                  <c:v>64</c:v>
                </c:pt>
                <c:pt idx="151">
                  <c:v>78</c:v>
                </c:pt>
                <c:pt idx="152">
                  <c:v>82</c:v>
                </c:pt>
                <c:pt idx="153">
                  <c:v>75</c:v>
                </c:pt>
                <c:pt idx="154">
                  <c:v>79</c:v>
                </c:pt>
                <c:pt idx="155">
                  <c:v>81</c:v>
                </c:pt>
                <c:pt idx="156">
                  <c:v>79</c:v>
                </c:pt>
                <c:pt idx="157">
                  <c:v>86</c:v>
                </c:pt>
                <c:pt idx="158">
                  <c:v>83</c:v>
                </c:pt>
                <c:pt idx="159">
                  <c:v>90</c:v>
                </c:pt>
                <c:pt idx="160">
                  <c:v>79</c:v>
                </c:pt>
                <c:pt idx="161">
                  <c:v>77</c:v>
                </c:pt>
                <c:pt idx="162">
                  <c:v>80</c:v>
                </c:pt>
                <c:pt idx="163">
                  <c:v>78</c:v>
                </c:pt>
                <c:pt idx="164">
                  <c:v>75</c:v>
                </c:pt>
              </c:numCache>
            </c:numRef>
          </c:yVal>
          <c:smooth val="0"/>
        </c:ser>
        <c:dLbls>
          <c:showLegendKey val="0"/>
          <c:showVal val="0"/>
          <c:showCatName val="0"/>
          <c:showSerName val="0"/>
          <c:showPercent val="0"/>
          <c:showBubbleSize val="0"/>
        </c:dLbls>
        <c:axId val="231906184"/>
        <c:axId val="231908144"/>
      </c:scatterChart>
      <c:valAx>
        <c:axId val="231906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908144"/>
        <c:crosses val="autoZero"/>
        <c:crossBetween val="midCat"/>
      </c:valAx>
      <c:valAx>
        <c:axId val="231908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9061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Data</c:v>
          </c:tx>
          <c:spPr>
            <a:ln w="28575">
              <a:noFill/>
            </a:ln>
          </c:spPr>
          <c:xVal>
            <c:numLit>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Lit>
          </c:xVal>
          <c:yVal>
            <c:numLit>
              <c:formatCode>General</c:formatCode>
              <c:ptCount val="22"/>
              <c:pt idx="0">
                <c:v>6.4465928773163244</c:v>
              </c:pt>
              <c:pt idx="1">
                <c:v>1.7270459237981344</c:v>
              </c:pt>
              <c:pt idx="2">
                <c:v>0.15388039408394816</c:v>
              </c:pt>
              <c:pt idx="3">
                <c:v>0.51047028441791964</c:v>
              </c:pt>
              <c:pt idx="4">
                <c:v>0.8361526718469291</c:v>
              </c:pt>
              <c:pt idx="5">
                <c:v>-3.2578193710055263</c:v>
              </c:pt>
              <c:pt idx="6">
                <c:v>-4.8798036471216637</c:v>
              </c:pt>
              <c:pt idx="7">
                <c:v>-2.901940388710559</c:v>
              </c:pt>
              <c:pt idx="8">
                <c:v>-0.62418769836207222</c:v>
              </c:pt>
              <c:pt idx="9">
                <c:v>-5.6560703019997973</c:v>
              </c:pt>
              <c:pt idx="10">
                <c:v>-11.452735664604489</c:v>
              </c:pt>
              <c:pt idx="11">
                <c:v>-10.804760769425469</c:v>
              </c:pt>
              <c:pt idx="12">
                <c:v>-10.108039893139008</c:v>
              </c:pt>
              <c:pt idx="13">
                <c:v>-15.8162639898427</c:v>
              </c:pt>
              <c:pt idx="14">
                <c:v>-12.993305180025231</c:v>
              </c:pt>
              <c:pt idx="15">
                <c:v>-16.201268640374895</c:v>
              </c:pt>
              <c:pt idx="16">
                <c:v>-15.64057840813777</c:v>
              </c:pt>
              <c:pt idx="17">
                <c:v>-20.558996810948209</c:v>
              </c:pt>
              <c:pt idx="18">
                <c:v>-15.913609810327555</c:v>
              </c:pt>
              <c:pt idx="19">
                <c:v>-21.437277110603571</c:v>
              </c:pt>
              <c:pt idx="20">
                <c:v>-21.678313656967063</c:v>
              </c:pt>
              <c:pt idx="21">
                <c:v>-24.887984569478505</c:v>
              </c:pt>
            </c:numLit>
          </c:yVal>
          <c:smooth val="0"/>
        </c:ser>
        <c:ser>
          <c:idx val="1"/>
          <c:order val="1"/>
          <c:tx>
            <c:v>True Line</c:v>
          </c:tx>
          <c:marker>
            <c:symbol val="none"/>
          </c:marker>
          <c:xVal>
            <c:numLit>
              <c:formatCode>General</c:formatCode>
              <c:ptCount val="2"/>
              <c:pt idx="0">
                <c:v>0</c:v>
              </c:pt>
              <c:pt idx="1">
                <c:v>25</c:v>
              </c:pt>
            </c:numLit>
          </c:xVal>
          <c:yVal>
            <c:numLit>
              <c:formatCode>General</c:formatCode>
              <c:ptCount val="2"/>
              <c:pt idx="0">
                <c:v>7.1713062425376002</c:v>
              </c:pt>
              <c:pt idx="1">
                <c:v>-28.387559408200165</c:v>
              </c:pt>
            </c:numLit>
          </c:yVal>
          <c:smooth val="0"/>
        </c:ser>
        <c:dLbls>
          <c:showLegendKey val="0"/>
          <c:showVal val="0"/>
          <c:showCatName val="0"/>
          <c:showSerName val="0"/>
          <c:showPercent val="0"/>
          <c:showBubbleSize val="0"/>
        </c:dLbls>
        <c:axId val="231902656"/>
        <c:axId val="231903440"/>
      </c:scatterChart>
      <c:valAx>
        <c:axId val="231902656"/>
        <c:scaling>
          <c:orientation val="minMax"/>
          <c:max val="25"/>
          <c:min val="0"/>
        </c:scaling>
        <c:delete val="0"/>
        <c:axPos val="b"/>
        <c:numFmt formatCode="General" sourceLinked="1"/>
        <c:majorTickMark val="none"/>
        <c:minorTickMark val="none"/>
        <c:tickLblPos val="nextTo"/>
        <c:crossAx val="231903440"/>
        <c:crosses val="autoZero"/>
        <c:crossBetween val="midCat"/>
      </c:valAx>
      <c:valAx>
        <c:axId val="231903440"/>
        <c:scaling>
          <c:orientation val="minMax"/>
        </c:scaling>
        <c:delete val="0"/>
        <c:axPos val="l"/>
        <c:numFmt formatCode="General" sourceLinked="1"/>
        <c:majorTickMark val="none"/>
        <c:minorTickMark val="none"/>
        <c:tickLblPos val="nextTo"/>
        <c:crossAx val="231902656"/>
        <c:crosses val="autoZero"/>
        <c:crossBetween val="midCat"/>
      </c:valAx>
    </c:plotArea>
    <c:plotVisOnly val="1"/>
    <c:dispBlanksAs val="gap"/>
    <c:showDLblsOverMax val="0"/>
  </c:chart>
  <c:spPr>
    <a:solidFill>
      <a:schemeClr val="accent1">
        <a:lumMod val="20000"/>
        <a:lumOff val="80000"/>
      </a:schemeClr>
    </a:solidFill>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27C65-FD2F-4034-B637-8DB93D7E9019}" type="datetimeFigureOut">
              <a:rPr lang="en-GB" smtClean="0"/>
              <a:t>13/06/2014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A8D5F-FDA1-446A-8255-9C23E50444C6}" type="slidenum">
              <a:rPr lang="en-GB" smtClean="0"/>
              <a:t>‹#›</a:t>
            </a:fld>
            <a:endParaRPr lang="en-GB"/>
          </a:p>
        </p:txBody>
      </p:sp>
    </p:spTree>
    <p:extLst>
      <p:ext uri="{BB962C8B-B14F-4D97-AF65-F5344CB8AC3E}">
        <p14:creationId xmlns:p14="http://schemas.microsoft.com/office/powerpoint/2010/main" val="185751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30 minute POPL talk, leave 5 minutes for questions</a:t>
            </a:r>
          </a:p>
          <a:p>
            <a:r>
              <a:rPr lang="en-GB" dirty="0" smtClean="0"/>
              <a:t>approx. 15 slides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a:r>
            <a:br>
              <a:rPr lang="en-GB" dirty="0" smtClean="0"/>
            </a:br>
            <a:r>
              <a:rPr lang="en-GB" dirty="0" smtClean="0"/>
              <a:t>ACM Principles of Programming Languages, January 2014</a:t>
            </a:r>
          </a:p>
          <a:p>
            <a:endParaRPr lang="en-GB" dirty="0" smtClean="0"/>
          </a:p>
        </p:txBody>
      </p:sp>
      <p:sp>
        <p:nvSpPr>
          <p:cNvPr id="4" name="Slide Number Placeholder 3"/>
          <p:cNvSpPr>
            <a:spLocks noGrp="1"/>
          </p:cNvSpPr>
          <p:nvPr>
            <p:ph type="sldNum" sz="quarter" idx="10"/>
          </p:nvPr>
        </p:nvSpPr>
        <p:spPr/>
        <p:txBody>
          <a:bodyPr/>
          <a:lstStyle/>
          <a:p>
            <a:fld id="{F71A8D5F-FDA1-446A-8255-9C23E50444C6}" type="slidenum">
              <a:rPr lang="en-GB" smtClean="0"/>
              <a:t>1</a:t>
            </a:fld>
            <a:endParaRPr lang="en-GB"/>
          </a:p>
        </p:txBody>
      </p:sp>
    </p:spTree>
    <p:extLst>
      <p:ext uri="{BB962C8B-B14F-4D97-AF65-F5344CB8AC3E}">
        <p14:creationId xmlns:p14="http://schemas.microsoft.com/office/powerpoint/2010/main" val="2093415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following </a:t>
            </a:r>
            <a:r>
              <a:rPr lang="en-GB" baseline="0" dirty="0" err="1" smtClean="0"/>
              <a:t>mockup</a:t>
            </a:r>
            <a:r>
              <a:rPr lang="en-GB" baseline="0" dirty="0" smtClean="0"/>
              <a:t> shows the Tabular experience in Excel on a deliberately tiny dataset.</a:t>
            </a:r>
          </a:p>
          <a:p>
            <a:endParaRPr lang="en-GB" baseline="0" dirty="0" smtClean="0"/>
          </a:p>
          <a:p>
            <a:r>
              <a:rPr lang="en-GB" baseline="0" dirty="0" smtClean="0"/>
              <a:t>There’s a five-step recipe for modelling with Tabular.</a:t>
            </a:r>
          </a:p>
          <a:p>
            <a:endParaRPr lang="en-GB" baseline="0" dirty="0" smtClean="0"/>
          </a:p>
          <a:p>
            <a:r>
              <a:rPr lang="en-GB" baseline="0" dirty="0" smtClean="0"/>
              <a:t>First, we get our data into Excel as tables.  Here the data is </a:t>
            </a:r>
            <a:r>
              <a:rPr lang="en-GB" baseline="0" dirty="0" err="1" smtClean="0"/>
              <a:t>inlined</a:t>
            </a:r>
            <a:r>
              <a:rPr lang="en-GB" baseline="0" dirty="0" smtClean="0"/>
              <a:t>, but it could be imported from SQL or other external data sources.</a:t>
            </a:r>
          </a:p>
          <a:p>
            <a:endParaRPr lang="en-GB" baseline="0" dirty="0" smtClean="0"/>
          </a:p>
          <a:p>
            <a:r>
              <a:rPr lang="en-GB" baseline="0" dirty="0" smtClean="0"/>
              <a:t>In this case, we have tables of Players and Matches from some tournament.</a:t>
            </a:r>
          </a:p>
          <a:p>
            <a:endParaRPr lang="en-GB" baseline="0" dirty="0" smtClean="0"/>
          </a:p>
          <a:p>
            <a:r>
              <a:rPr lang="en-GB" baseline="0" dirty="0" smtClean="0"/>
              <a:t>The first row of the data says that Alice played Bob, and Alice lost.</a:t>
            </a:r>
          </a:p>
          <a:p>
            <a:r>
              <a:rPr lang="en-GB" baseline="0" dirty="0" smtClean="0"/>
              <a:t>The second row says that Bob played Cynthia, and Bob lost.</a:t>
            </a:r>
          </a:p>
          <a:p>
            <a:r>
              <a:rPr lang="en-GB" baseline="0" dirty="0" smtClean="0"/>
              <a:t>So Cynthia beat Bob, and Bob beat Alice.</a:t>
            </a:r>
          </a:p>
          <a:p>
            <a:endParaRPr lang="en-GB" baseline="0" dirty="0" smtClean="0"/>
          </a:p>
          <a:p>
            <a:r>
              <a:rPr lang="en-GB" baseline="0" dirty="0" smtClean="0"/>
              <a:t>The third row poses a question we want to answer: who is likely to win if Alice plays Cynthia?</a:t>
            </a:r>
          </a:p>
          <a:p>
            <a:endParaRPr lang="en-GB" baseline="0" dirty="0" smtClean="0"/>
          </a:p>
          <a:p>
            <a:r>
              <a:rPr lang="en-GB" baseline="0" dirty="0" smtClean="0"/>
              <a:t>Second, we add these tables to the relational data model that was introduced in Excel 2013.</a:t>
            </a:r>
          </a:p>
          <a:p>
            <a:r>
              <a:rPr lang="en-GB" baseline="0" dirty="0" smtClean="0"/>
              <a:t>Notice that when Excel displays schemas the attributes </a:t>
            </a:r>
            <a:r>
              <a:rPr lang="en-GB" baseline="0" dirty="0" err="1" smtClean="0"/>
              <a:t>eg</a:t>
            </a:r>
            <a:r>
              <a:rPr lang="en-GB" baseline="0" dirty="0" smtClean="0"/>
              <a:t> Player, Name are arranged vertically,</a:t>
            </a:r>
          </a:p>
          <a:p>
            <a:r>
              <a:rPr lang="en-GB" baseline="0" dirty="0" smtClean="0"/>
              <a:t>whereas in tables they are laid out horizontally.</a:t>
            </a:r>
          </a:p>
        </p:txBody>
      </p:sp>
      <p:sp>
        <p:nvSpPr>
          <p:cNvPr id="4" name="Slide Number Placeholder 3"/>
          <p:cNvSpPr>
            <a:spLocks noGrp="1"/>
          </p:cNvSpPr>
          <p:nvPr>
            <p:ph type="sldNum" sz="quarter" idx="10"/>
          </p:nvPr>
        </p:nvSpPr>
        <p:spPr/>
        <p:txBody>
          <a:bodyPr/>
          <a:lstStyle/>
          <a:p>
            <a:fld id="{F71A8D5F-FDA1-446A-8255-9C23E50444C6}" type="slidenum">
              <a:rPr lang="en-GB" smtClean="0"/>
              <a:t>15</a:t>
            </a:fld>
            <a:endParaRPr lang="en-GB"/>
          </a:p>
        </p:txBody>
      </p:sp>
    </p:spTree>
    <p:extLst>
      <p:ext uri="{BB962C8B-B14F-4D97-AF65-F5344CB8AC3E}">
        <p14:creationId xmlns:p14="http://schemas.microsoft.com/office/powerpoint/2010/main" val="167570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(3)</a:t>
            </a:r>
            <a:r>
              <a:rPr lang="en-GB" baseline="0" dirty="0" smtClean="0"/>
              <a:t> is that we write a probabilistic model of our data set, based on the schema.</a:t>
            </a:r>
          </a:p>
          <a:p>
            <a:endParaRPr lang="en-GB" baseline="0" dirty="0" smtClean="0"/>
          </a:p>
          <a:p>
            <a:r>
              <a:rPr lang="en-GB" baseline="0" dirty="0" smtClean="0"/>
              <a:t>In the schema, column B has the attributes of each table, while column C has their types.</a:t>
            </a:r>
          </a:p>
          <a:p>
            <a:r>
              <a:rPr lang="en-GB" baseline="0" dirty="0" smtClean="0"/>
              <a:t>For instance, Player1 and Player2 are “foreign keys”, </a:t>
            </a:r>
            <a:r>
              <a:rPr lang="en-GB" baseline="0" dirty="0" err="1" smtClean="0"/>
              <a:t>ie</a:t>
            </a:r>
            <a:r>
              <a:rPr lang="en-GB" baseline="0" dirty="0" smtClean="0"/>
              <a:t>, pointers, from the Matches table to the Players tables.</a:t>
            </a:r>
          </a:p>
          <a:p>
            <a:r>
              <a:rPr lang="en-GB" baseline="0" dirty="0" smtClean="0"/>
              <a:t>The attributes and types are a standard part of the Data Model.</a:t>
            </a:r>
          </a:p>
          <a:p>
            <a:endParaRPr lang="en-GB" baseline="0" dirty="0" smtClean="0"/>
          </a:p>
          <a:p>
            <a:r>
              <a:rPr lang="en-GB" baseline="0" dirty="0" smtClean="0"/>
              <a:t>The new part is that we annotate each attribute with whether it is an input, an output, or a hidden or “latent” variables.  Blue is for input, orange is for output, and grey is for latent.</a:t>
            </a:r>
          </a:p>
          <a:p>
            <a:endParaRPr lang="en-GB" baseline="0" dirty="0" smtClean="0"/>
          </a:p>
          <a:p>
            <a:r>
              <a:rPr lang="en-GB" baseline="0" dirty="0" smtClean="0"/>
              <a:t>The idea is that each table defines a “storyline” of how the output and latent attributes are generated from the inputs.</a:t>
            </a:r>
          </a:p>
          <a:p>
            <a:endParaRPr lang="en-GB" baseline="0" dirty="0" smtClean="0"/>
          </a:p>
          <a:p>
            <a:r>
              <a:rPr lang="en-GB" baseline="0" dirty="0" smtClean="0"/>
              <a:t>For instance, the Players table says that each row has a Skill variable drawn from Gaussian(25,0.01), </a:t>
            </a:r>
            <a:r>
              <a:rPr lang="en-GB" baseline="0" dirty="0" err="1" smtClean="0"/>
              <a:t>ie</a:t>
            </a:r>
            <a:r>
              <a:rPr lang="en-GB" baseline="0" dirty="0" smtClean="0"/>
              <a:t>, a normal distribution with mean 25 and precision 0.01.</a:t>
            </a:r>
          </a:p>
          <a:p>
            <a:endParaRPr lang="en-GB" baseline="0" dirty="0" smtClean="0"/>
          </a:p>
          <a:p>
            <a:r>
              <a:rPr lang="en-GB" baseline="0" dirty="0" smtClean="0"/>
              <a:t>The Matches tables says that each row takes the foreign keys Player1 and Player2 as input, generates the performances Perf1 and Perf2 by adding a little noise to the skills of the players, and makes Win1=TRUE if Perf1 &gt; Perf2.</a:t>
            </a:r>
          </a:p>
        </p:txBody>
      </p:sp>
      <p:sp>
        <p:nvSpPr>
          <p:cNvPr id="4" name="Slide Number Placeholder 3"/>
          <p:cNvSpPr>
            <a:spLocks noGrp="1"/>
          </p:cNvSpPr>
          <p:nvPr>
            <p:ph type="sldNum" sz="quarter" idx="10"/>
          </p:nvPr>
        </p:nvSpPr>
        <p:spPr/>
        <p:txBody>
          <a:bodyPr/>
          <a:lstStyle/>
          <a:p>
            <a:fld id="{F71A8D5F-FDA1-446A-8255-9C23E50444C6}" type="slidenum">
              <a:rPr lang="en-GB" smtClean="0"/>
              <a:t>16</a:t>
            </a:fld>
            <a:endParaRPr lang="en-GB"/>
          </a:p>
        </p:txBody>
      </p:sp>
    </p:spTree>
    <p:extLst>
      <p:ext uri="{BB962C8B-B14F-4D97-AF65-F5344CB8AC3E}">
        <p14:creationId xmlns:p14="http://schemas.microsoft.com/office/powerpoint/2010/main" val="13489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Tabular compiles to Infer.NET, and this Predictions tab shows the outcomes of inference.</a:t>
            </a:r>
          </a:p>
          <a:p>
            <a:endParaRPr lang="en-GB" baseline="0" dirty="0" smtClean="0"/>
          </a:p>
          <a:p>
            <a:r>
              <a:rPr lang="en-GB" baseline="0" dirty="0" smtClean="0"/>
              <a:t>It shows our two tables, including the original input and output data, but also with distributions in the latent columns.  For instance, the Skill column has been filled in with distributions showing that Cynthia has a skill with mean 29.75, while Alice has only skill 20.25.</a:t>
            </a:r>
          </a:p>
          <a:p>
            <a:endParaRPr lang="en-GB" baseline="0" dirty="0" smtClean="0"/>
          </a:p>
          <a:p>
            <a:r>
              <a:rPr lang="en-GB" baseline="0" dirty="0" smtClean="0"/>
              <a:t>Tabular also fills in any values missing from output columns.  For instance, the Win1 column for Alice and Cynthia is filled in with 30%, meaning that given that Cynthia beat Bob and Bob beat Alice, there’s an 30% chance that Cynthia will beat Alice.  </a:t>
            </a:r>
          </a:p>
          <a:p>
            <a:endParaRPr lang="en-GB" baseline="0" dirty="0" smtClean="0"/>
          </a:p>
          <a:p>
            <a:r>
              <a:rPr lang="en-GB" baseline="0" dirty="0" smtClean="0"/>
              <a:t>Tabular builds on the Inferno principle of expressing queries as missing values in spreadsheets; it adds the idea of an explicit representation of the model.  It is hard to get models right first-time for datasets, but Tabular allows for rapid prototyping of models by directly editing the model, all within Excel.</a:t>
            </a:r>
          </a:p>
        </p:txBody>
      </p:sp>
      <p:sp>
        <p:nvSpPr>
          <p:cNvPr id="4" name="Slide Number Placeholder 3"/>
          <p:cNvSpPr>
            <a:spLocks noGrp="1"/>
          </p:cNvSpPr>
          <p:nvPr>
            <p:ph type="sldNum" sz="quarter" idx="10"/>
          </p:nvPr>
        </p:nvSpPr>
        <p:spPr/>
        <p:txBody>
          <a:bodyPr/>
          <a:lstStyle/>
          <a:p>
            <a:fld id="{F71A8D5F-FDA1-446A-8255-9C23E50444C6}" type="slidenum">
              <a:rPr lang="en-GB" smtClean="0"/>
              <a:t>17</a:t>
            </a:fld>
            <a:endParaRPr lang="en-GB"/>
          </a:p>
        </p:txBody>
      </p:sp>
    </p:spTree>
    <p:extLst>
      <p:ext uri="{BB962C8B-B14F-4D97-AF65-F5344CB8AC3E}">
        <p14:creationId xmlns:p14="http://schemas.microsoft.com/office/powerpoint/2010/main" val="815377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18</a:t>
            </a:fld>
            <a:endParaRPr lang="en-GB"/>
          </a:p>
        </p:txBody>
      </p:sp>
    </p:spTree>
    <p:extLst>
      <p:ext uri="{BB962C8B-B14F-4D97-AF65-F5344CB8AC3E}">
        <p14:creationId xmlns:p14="http://schemas.microsoft.com/office/powerpoint/2010/main" val="551304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This example illustrates parameters, step</a:t>
            </a:r>
            <a:r>
              <a:rPr lang="en-GB" baseline="0" dirty="0" smtClean="0"/>
              <a:t> 1</a:t>
            </a:r>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19</a:t>
            </a:fld>
            <a:endParaRPr lang="en-GB"/>
          </a:p>
        </p:txBody>
      </p:sp>
    </p:spTree>
    <p:extLst>
      <p:ext uri="{BB962C8B-B14F-4D97-AF65-F5344CB8AC3E}">
        <p14:creationId xmlns:p14="http://schemas.microsoft.com/office/powerpoint/2010/main" val="694087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This example illustrates parameters, step</a:t>
            </a:r>
            <a:r>
              <a:rPr lang="en-GB" baseline="0" dirty="0" smtClean="0"/>
              <a:t> 1</a:t>
            </a:r>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20</a:t>
            </a:fld>
            <a:endParaRPr lang="en-GB"/>
          </a:p>
        </p:txBody>
      </p:sp>
    </p:spTree>
    <p:extLst>
      <p:ext uri="{BB962C8B-B14F-4D97-AF65-F5344CB8AC3E}">
        <p14:creationId xmlns:p14="http://schemas.microsoft.com/office/powerpoint/2010/main" val="2146514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This example illustrates parameters, step</a:t>
            </a:r>
            <a:r>
              <a:rPr lang="en-GB" baseline="0" dirty="0" smtClean="0"/>
              <a:t> 1</a:t>
            </a:r>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21</a:t>
            </a:fld>
            <a:endParaRPr lang="en-GB"/>
          </a:p>
        </p:txBody>
      </p:sp>
    </p:spTree>
    <p:extLst>
      <p:ext uri="{BB962C8B-B14F-4D97-AF65-F5344CB8AC3E}">
        <p14:creationId xmlns:p14="http://schemas.microsoft.com/office/powerpoint/2010/main" val="2102141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22</a:t>
            </a:fld>
            <a:endParaRPr lang="en-GB"/>
          </a:p>
        </p:txBody>
      </p:sp>
    </p:spTree>
    <p:extLst>
      <p:ext uri="{BB962C8B-B14F-4D97-AF65-F5344CB8AC3E}">
        <p14:creationId xmlns:p14="http://schemas.microsoft.com/office/powerpoint/2010/main" val="2990493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first internal customers</a:t>
            </a:r>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23</a:t>
            </a:fld>
            <a:endParaRPr lang="en-GB"/>
          </a:p>
        </p:txBody>
      </p:sp>
    </p:spTree>
    <p:extLst>
      <p:ext uri="{BB962C8B-B14F-4D97-AF65-F5344CB8AC3E}">
        <p14:creationId xmlns:p14="http://schemas.microsoft.com/office/powerpoint/2010/main" val="2111071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Models first published in (Bachrach et. al 2012)</a:t>
            </a:r>
          </a:p>
          <a:p>
            <a:r>
              <a:rPr lang="en-GB" dirty="0" smtClean="0"/>
              <a:t>Data drawn from multiple choice intelligence test</a:t>
            </a:r>
          </a:p>
          <a:p>
            <a:r>
              <a:rPr lang="en-GB" dirty="0" smtClean="0"/>
              <a:t>60 questions with 8 possible answers (one correct)</a:t>
            </a:r>
          </a:p>
          <a:p>
            <a:r>
              <a:rPr lang="en-GB" dirty="0" smtClean="0"/>
              <a:t>121 participants</a:t>
            </a:r>
          </a:p>
          <a:p>
            <a:r>
              <a:rPr lang="en-GB" dirty="0" smtClean="0"/>
              <a:t>Five linked tables: Participants, Questions and Responses (linking the two), plus </a:t>
            </a:r>
            <a:r>
              <a:rPr lang="en-GB" dirty="0" err="1" smtClean="0"/>
              <a:t>QuestionsTrain</a:t>
            </a:r>
            <a:r>
              <a:rPr lang="en-GB" dirty="0" smtClean="0"/>
              <a:t> and </a:t>
            </a:r>
            <a:r>
              <a:rPr lang="en-GB" dirty="0" err="1" smtClean="0"/>
              <a:t>ResponsesTrain</a:t>
            </a:r>
            <a:r>
              <a:rPr lang="en-GB" dirty="0" smtClean="0"/>
              <a:t> indicating subsets of correct and provided answers for training.</a:t>
            </a:r>
          </a:p>
          <a:p>
            <a:r>
              <a:rPr lang="en-GB" dirty="0" smtClean="0"/>
              <a:t>Each participant is characterised by their latent Ability (Gaussian).</a:t>
            </a:r>
          </a:p>
          <a:p>
            <a:r>
              <a:rPr lang="en-GB" dirty="0" smtClean="0"/>
              <a:t>Each question is characterized by its latent true Answer (discrete)  and (in fuller model) its Difficulty (Gaussian) and Discrimination (Gamma).</a:t>
            </a:r>
          </a:p>
          <a:p>
            <a:r>
              <a:rPr lang="en-GB" dirty="0" smtClean="0"/>
              <a:t>Responses relate </a:t>
            </a:r>
            <a:r>
              <a:rPr lang="en-GB" dirty="0" err="1" smtClean="0"/>
              <a:t>ParticipantID</a:t>
            </a:r>
            <a:r>
              <a:rPr lang="en-GB" dirty="0" smtClean="0"/>
              <a:t> and </a:t>
            </a:r>
            <a:r>
              <a:rPr lang="en-GB" dirty="0" err="1" smtClean="0"/>
              <a:t>QuestionID</a:t>
            </a:r>
            <a:r>
              <a:rPr lang="en-GB" dirty="0" smtClean="0"/>
              <a:t> to Participant’s answers.</a:t>
            </a:r>
          </a:p>
          <a:p>
            <a:r>
              <a:rPr lang="en-GB" dirty="0" smtClean="0"/>
              <a:t>Models A, DA, and DARE successively model the ability of the student, adding Question Difficulty and Discrimination variables for improved accuracy.</a:t>
            </a:r>
          </a:p>
          <a:p>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24</a:t>
            </a:fld>
            <a:endParaRPr lang="en-GB"/>
          </a:p>
        </p:txBody>
      </p:sp>
    </p:spTree>
    <p:extLst>
      <p:ext uri="{BB962C8B-B14F-4D97-AF65-F5344CB8AC3E}">
        <p14:creationId xmlns:p14="http://schemas.microsoft.com/office/powerpoint/2010/main" val="201578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32A1BC-6D92-448C-B9A1-F8186D6BE09E}" type="slidenum">
              <a:rPr lang="en-GB" smtClean="0"/>
              <a:t>3</a:t>
            </a:fld>
            <a:endParaRPr lang="en-GB"/>
          </a:p>
        </p:txBody>
      </p:sp>
    </p:spTree>
    <p:extLst>
      <p:ext uri="{BB962C8B-B14F-4D97-AF65-F5344CB8AC3E}">
        <p14:creationId xmlns:p14="http://schemas.microsoft.com/office/powerpoint/2010/main" val="3487631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Explain</a:t>
            </a:r>
            <a:r>
              <a:rPr lang="en-GB" baseline="0" dirty="0" smtClean="0"/>
              <a:t> semantics of Tabular by 2-step translation to probabilistic programs with factor graph semantics</a:t>
            </a:r>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25</a:t>
            </a:fld>
            <a:endParaRPr lang="en-GB"/>
          </a:p>
        </p:txBody>
      </p:sp>
    </p:spTree>
    <p:extLst>
      <p:ext uri="{BB962C8B-B14F-4D97-AF65-F5344CB8AC3E}">
        <p14:creationId xmlns:p14="http://schemas.microsoft.com/office/powerpoint/2010/main" val="1870122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point x=duration y=waiting time, in minutes for each eruption of a geyser</a:t>
            </a:r>
          </a:p>
          <a:p>
            <a:r>
              <a:rPr lang="en-US" baseline="0" dirty="0" smtClean="0"/>
              <a:t>explain Tabular line-by-line</a:t>
            </a:r>
            <a:endParaRPr lang="en-US" dirty="0" smtClean="0"/>
          </a:p>
          <a:p>
            <a:r>
              <a:rPr lang="en-US" dirty="0" smtClean="0"/>
              <a:t>detailed semantics in paper</a:t>
            </a:r>
          </a:p>
          <a:p>
            <a:r>
              <a:rPr lang="en-US" dirty="0" smtClean="0"/>
              <a:t>easier</a:t>
            </a:r>
            <a:r>
              <a:rPr lang="en-US" baseline="0" dirty="0" smtClean="0"/>
              <a:t> to comprehend graphically</a:t>
            </a:r>
            <a:endParaRPr lang="en-US" dirty="0" smtClean="0"/>
          </a:p>
        </p:txBody>
      </p:sp>
      <p:sp>
        <p:nvSpPr>
          <p:cNvPr id="4" name="Slide Number Placeholder 3"/>
          <p:cNvSpPr>
            <a:spLocks noGrp="1"/>
          </p:cNvSpPr>
          <p:nvPr>
            <p:ph type="sldNum" sz="quarter" idx="10"/>
          </p:nvPr>
        </p:nvSpPr>
        <p:spPr/>
        <p:txBody>
          <a:bodyPr/>
          <a:lstStyle/>
          <a:p>
            <a:fld id="{F71A8D5F-FDA1-446A-8255-9C23E50444C6}" type="slidenum">
              <a:rPr lang="en-GB" smtClean="0"/>
              <a:t>26</a:t>
            </a:fld>
            <a:endParaRPr lang="en-GB"/>
          </a:p>
        </p:txBody>
      </p:sp>
    </p:spTree>
    <p:extLst>
      <p:ext uri="{BB962C8B-B14F-4D97-AF65-F5344CB8AC3E}">
        <p14:creationId xmlns:p14="http://schemas.microsoft.com/office/powerpoint/2010/main" val="1294677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point x=duration y=waiting time, in minutes for each eruption of a geyser</a:t>
            </a:r>
          </a:p>
          <a:p>
            <a:r>
              <a:rPr lang="en-US" baseline="0" dirty="0" smtClean="0"/>
              <a:t>explain Tabular line-by-line</a:t>
            </a:r>
            <a:endParaRPr lang="en-US" dirty="0" smtClean="0"/>
          </a:p>
          <a:p>
            <a:r>
              <a:rPr lang="en-US" dirty="0" smtClean="0"/>
              <a:t>detailed semantics in paper</a:t>
            </a:r>
          </a:p>
          <a:p>
            <a:r>
              <a:rPr lang="en-US" dirty="0" smtClean="0"/>
              <a:t>easier</a:t>
            </a:r>
            <a:r>
              <a:rPr lang="en-US" baseline="0" dirty="0" smtClean="0"/>
              <a:t> to comprehend graphically</a:t>
            </a:r>
            <a:endParaRPr lang="en-US" dirty="0" smtClean="0"/>
          </a:p>
        </p:txBody>
      </p:sp>
      <p:sp>
        <p:nvSpPr>
          <p:cNvPr id="4" name="Slide Number Placeholder 3"/>
          <p:cNvSpPr>
            <a:spLocks noGrp="1"/>
          </p:cNvSpPr>
          <p:nvPr>
            <p:ph type="sldNum" sz="quarter" idx="10"/>
          </p:nvPr>
        </p:nvSpPr>
        <p:spPr/>
        <p:txBody>
          <a:bodyPr/>
          <a:lstStyle/>
          <a:p>
            <a:fld id="{F71A8D5F-FDA1-446A-8255-9C23E50444C6}" type="slidenum">
              <a:rPr lang="en-GB" smtClean="0"/>
              <a:t>27</a:t>
            </a:fld>
            <a:endParaRPr lang="en-GB"/>
          </a:p>
        </p:txBody>
      </p:sp>
    </p:spTree>
    <p:extLst>
      <p:ext uri="{BB962C8B-B14F-4D97-AF65-F5344CB8AC3E}">
        <p14:creationId xmlns:p14="http://schemas.microsoft.com/office/powerpoint/2010/main" val="531193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28</a:t>
            </a:fld>
            <a:endParaRPr lang="en-GB"/>
          </a:p>
        </p:txBody>
      </p:sp>
    </p:spTree>
    <p:extLst>
      <p:ext uri="{BB962C8B-B14F-4D97-AF65-F5344CB8AC3E}">
        <p14:creationId xmlns:p14="http://schemas.microsoft.com/office/powerpoint/2010/main" val="3129583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Finally, we turn to</a:t>
            </a:r>
            <a:r>
              <a:rPr lang="en-GB" baseline="0" dirty="0" smtClean="0"/>
              <a:t> automatic model suggestion.</a:t>
            </a:r>
          </a:p>
          <a:p>
            <a:r>
              <a:rPr lang="en-GB" baseline="0" dirty="0" smtClean="0"/>
              <a:t>Graphical model induced from relational structure.</a:t>
            </a:r>
          </a:p>
          <a:p>
            <a:r>
              <a:rPr lang="en-GB" baseline="0" dirty="0" smtClean="0"/>
              <a:t>In this example, the schema for a user/movie/ratings database induced a recommender.</a:t>
            </a:r>
          </a:p>
          <a:p>
            <a:r>
              <a:rPr lang="en-GB" baseline="0" dirty="0" smtClean="0"/>
              <a:t>But team lacked any sort of compositional notation for the induced models.</a:t>
            </a:r>
          </a:p>
          <a:p>
            <a:r>
              <a:rPr lang="en-GB" baseline="0" dirty="0" smtClean="0"/>
              <a:t>Tabular solves their problem, and now we’re working with them.</a:t>
            </a:r>
          </a:p>
          <a:p>
            <a:r>
              <a:rPr lang="en-GB" baseline="0" dirty="0" smtClean="0"/>
              <a:t>For each pairs of user/movie cluster, separate distribution over ratings.</a:t>
            </a:r>
            <a:endParaRPr lang="en-GB" dirty="0" smtClean="0"/>
          </a:p>
          <a:p>
            <a:endParaRPr lang="en-GB" dirty="0" smtClean="0"/>
          </a:p>
          <a:p>
            <a:r>
              <a:rPr lang="en-GB" dirty="0" smtClean="0"/>
              <a:t>Predict Age, Gender, Occupation given the ratings</a:t>
            </a:r>
          </a:p>
          <a:p>
            <a:r>
              <a:rPr lang="en-GB" dirty="0" smtClean="0"/>
              <a:t>Predict Movie genres given user details</a:t>
            </a:r>
          </a:p>
          <a:p>
            <a:r>
              <a:rPr lang="en-GB" dirty="0" smtClean="0"/>
              <a:t>Predict ratings for a new movie given its genres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29</a:t>
            </a:fld>
            <a:endParaRPr lang="en-GB"/>
          </a:p>
        </p:txBody>
      </p:sp>
    </p:spTree>
    <p:extLst>
      <p:ext uri="{BB962C8B-B14F-4D97-AF65-F5344CB8AC3E}">
        <p14:creationId xmlns:p14="http://schemas.microsoft.com/office/powerpoint/2010/main" val="3541780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Finally, we turn to</a:t>
            </a:r>
            <a:r>
              <a:rPr lang="en-GB" baseline="0" dirty="0" smtClean="0"/>
              <a:t> automatic model suggestion.</a:t>
            </a:r>
          </a:p>
          <a:p>
            <a:r>
              <a:rPr lang="en-GB" baseline="0" dirty="0" smtClean="0"/>
              <a:t>Graphical model induced from relational structure.</a:t>
            </a:r>
          </a:p>
          <a:p>
            <a:r>
              <a:rPr lang="en-GB" baseline="0" dirty="0" smtClean="0"/>
              <a:t>In this example, the schema for a user/movie/ratings database induced a recommender.</a:t>
            </a:r>
          </a:p>
          <a:p>
            <a:r>
              <a:rPr lang="en-GB" baseline="0" dirty="0" smtClean="0"/>
              <a:t>But team lacked any sort of compositional notation for the induced models.</a:t>
            </a:r>
          </a:p>
          <a:p>
            <a:r>
              <a:rPr lang="en-GB" baseline="0" dirty="0" smtClean="0"/>
              <a:t>Tabular solves their problem, and now we’re working with them.</a:t>
            </a:r>
          </a:p>
          <a:p>
            <a:r>
              <a:rPr lang="en-GB" baseline="0" dirty="0" smtClean="0"/>
              <a:t>For each pairs of user/movie cluster, separate distribution over ratings.</a:t>
            </a:r>
            <a:endParaRPr lang="en-GB" dirty="0" smtClean="0"/>
          </a:p>
          <a:p>
            <a:endParaRPr lang="en-GB" dirty="0" smtClean="0"/>
          </a:p>
          <a:p>
            <a:r>
              <a:rPr lang="en-GB" dirty="0" smtClean="0"/>
              <a:t>Predict Age, Gender, Occupation given the ratings</a:t>
            </a:r>
          </a:p>
          <a:p>
            <a:r>
              <a:rPr lang="en-GB" dirty="0" smtClean="0"/>
              <a:t>Predict Movie genres given user details</a:t>
            </a:r>
          </a:p>
          <a:p>
            <a:r>
              <a:rPr lang="en-GB" dirty="0" smtClean="0"/>
              <a:t>Predict ratings for a new movie given its genres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30</a:t>
            </a:fld>
            <a:endParaRPr lang="en-GB"/>
          </a:p>
        </p:txBody>
      </p:sp>
    </p:spTree>
    <p:extLst>
      <p:ext uri="{BB962C8B-B14F-4D97-AF65-F5344CB8AC3E}">
        <p14:creationId xmlns:p14="http://schemas.microsoft.com/office/powerpoint/2010/main" val="100345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Factor graphs</a:t>
            </a:r>
            <a:r>
              <a:rPr lang="en-GB" baseline="0" dirty="0" smtClean="0"/>
              <a:t> define joint distribution over a set of random variables, and also are basis for efficient and scalable inference by message-passing.</a:t>
            </a:r>
          </a:p>
          <a:p>
            <a:endParaRPr lang="en-GB" baseline="0" dirty="0" smtClean="0"/>
          </a:p>
          <a:p>
            <a:r>
              <a:rPr lang="en-GB" baseline="0" dirty="0" smtClean="0"/>
              <a:t>Tabular is a very compact notation for factor graphs, and uniquely is based on relational structure.</a:t>
            </a:r>
          </a:p>
        </p:txBody>
      </p:sp>
      <p:sp>
        <p:nvSpPr>
          <p:cNvPr id="4" name="Slide Number Placeholder 3"/>
          <p:cNvSpPr>
            <a:spLocks noGrp="1"/>
          </p:cNvSpPr>
          <p:nvPr>
            <p:ph type="sldNum" sz="quarter" idx="10"/>
          </p:nvPr>
        </p:nvSpPr>
        <p:spPr/>
        <p:txBody>
          <a:bodyPr/>
          <a:lstStyle/>
          <a:p>
            <a:fld id="{F71A8D5F-FDA1-446A-8255-9C23E50444C6}" type="slidenum">
              <a:rPr lang="en-GB" smtClean="0"/>
              <a:t>34</a:t>
            </a:fld>
            <a:endParaRPr lang="en-GB"/>
          </a:p>
        </p:txBody>
      </p:sp>
    </p:spTree>
    <p:extLst>
      <p:ext uri="{BB962C8B-B14F-4D97-AF65-F5344CB8AC3E}">
        <p14:creationId xmlns:p14="http://schemas.microsoft.com/office/powerpoint/2010/main" val="2383606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Plates versus</a:t>
            </a:r>
            <a:r>
              <a:rPr lang="en-GB" baseline="0" dirty="0" smtClean="0"/>
              <a:t> tables</a:t>
            </a:r>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35</a:t>
            </a:fld>
            <a:endParaRPr lang="en-GB"/>
          </a:p>
        </p:txBody>
      </p:sp>
    </p:spTree>
    <p:extLst>
      <p:ext uri="{BB962C8B-B14F-4D97-AF65-F5344CB8AC3E}">
        <p14:creationId xmlns:p14="http://schemas.microsoft.com/office/powerpoint/2010/main" val="2213731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dirty="0" smtClean="0"/>
              <a:t>Pat </a:t>
            </a:r>
            <a:r>
              <a:rPr lang="en-GB" sz="1200" dirty="0" err="1" smtClean="0"/>
              <a:t>Hanrahan</a:t>
            </a:r>
            <a:r>
              <a:rPr lang="en-GB" sz="1200" dirty="0" smtClean="0"/>
              <a:t>,</a:t>
            </a:r>
          </a:p>
          <a:p>
            <a:r>
              <a:rPr lang="en-GB" sz="1200" dirty="0" smtClean="0"/>
              <a:t>SIGMOD 2012</a:t>
            </a:r>
          </a:p>
          <a:p>
            <a:endParaRPr lang="en-GB" dirty="0" smtClean="0"/>
          </a:p>
          <a:p>
            <a:r>
              <a:rPr lang="en-GB" dirty="0" smtClean="0"/>
              <a:t>Business</a:t>
            </a:r>
            <a:r>
              <a:rPr lang="en-GB" baseline="0" dirty="0" smtClean="0"/>
              <a:t> users, with the questions, on a mission</a:t>
            </a:r>
          </a:p>
          <a:p>
            <a:r>
              <a:rPr lang="en-GB" baseline="0" dirty="0" smtClean="0"/>
              <a:t>Excellent analytical thinkers</a:t>
            </a:r>
          </a:p>
          <a:p>
            <a:r>
              <a:rPr lang="en-GB" baseline="0" dirty="0" smtClean="0"/>
              <a:t>Not DBAs, not programmers, not statisticians</a:t>
            </a:r>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36</a:t>
            </a:fld>
            <a:endParaRPr lang="en-GB"/>
          </a:p>
        </p:txBody>
      </p:sp>
    </p:spTree>
    <p:extLst>
      <p:ext uri="{BB962C8B-B14F-4D97-AF65-F5344CB8AC3E}">
        <p14:creationId xmlns:p14="http://schemas.microsoft.com/office/powerpoint/2010/main" val="217413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This example illustrates parameters, step</a:t>
            </a:r>
            <a:r>
              <a:rPr lang="en-GB" baseline="0" dirty="0" smtClean="0"/>
              <a:t> 1</a:t>
            </a:r>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4</a:t>
            </a:fld>
            <a:endParaRPr lang="en-GB"/>
          </a:p>
        </p:txBody>
      </p:sp>
    </p:spTree>
    <p:extLst>
      <p:ext uri="{BB962C8B-B14F-4D97-AF65-F5344CB8AC3E}">
        <p14:creationId xmlns:p14="http://schemas.microsoft.com/office/powerpoint/2010/main" val="340448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Trueskill</a:t>
            </a:r>
            <a:endParaRPr lang="en-GB" dirty="0" smtClean="0"/>
          </a:p>
          <a:p>
            <a:r>
              <a:rPr lang="en-GB" dirty="0" smtClean="0"/>
              <a:t>Bipartite</a:t>
            </a:r>
            <a:r>
              <a:rPr lang="en-GB" baseline="0" dirty="0" smtClean="0"/>
              <a:t> graph: variables versus factors, plates</a:t>
            </a:r>
          </a:p>
          <a:p>
            <a:r>
              <a:rPr lang="en-GB" baseline="0" dirty="0" smtClean="0"/>
              <a:t>Three kinds of variables</a:t>
            </a:r>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5</a:t>
            </a:fld>
            <a:endParaRPr lang="en-GB"/>
          </a:p>
        </p:txBody>
      </p:sp>
    </p:spTree>
    <p:extLst>
      <p:ext uri="{BB962C8B-B14F-4D97-AF65-F5344CB8AC3E}">
        <p14:creationId xmlns:p14="http://schemas.microsoft.com/office/powerpoint/2010/main" val="108606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dirty="0" smtClean="0"/>
              <a:t>One formalism,</a:t>
            </a:r>
            <a:r>
              <a:rPr lang="en-GB" sz="2400" baseline="0" dirty="0" smtClean="0"/>
              <a:t> many models for many learning tasks.</a:t>
            </a:r>
            <a:endParaRPr lang="en-GB"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But not easy to construct graphs directly.</a:t>
            </a:r>
            <a:endParaRPr lang="en-GB"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Classifiers,</a:t>
            </a:r>
            <a:r>
              <a:rPr lang="en-US" sz="2400" baseline="0" dirty="0" smtClean="0"/>
              <a:t> recommenders, ranking systems, </a:t>
            </a:r>
            <a:r>
              <a:rPr lang="en-US" sz="2400" baseline="0" dirty="0" err="1" smtClean="0"/>
              <a:t>etc</a:t>
            </a:r>
            <a:endParaRPr lang="en-GB"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2200" dirty="0" smtClean="0"/>
              <a:t>A </a:t>
            </a:r>
            <a:r>
              <a:rPr lang="en-GB" sz="2200" b="1" dirty="0" smtClean="0"/>
              <a:t>classifier</a:t>
            </a:r>
            <a:r>
              <a:rPr lang="en-GB" sz="2200" dirty="0" smtClean="0"/>
              <a:t> inputs a vector of </a:t>
            </a:r>
            <a:r>
              <a:rPr lang="en-GB" sz="2200" b="1" dirty="0" smtClean="0"/>
              <a:t>features</a:t>
            </a:r>
            <a:r>
              <a:rPr lang="en-GB" sz="2200" dirty="0" smtClean="0"/>
              <a:t> and outputs a single value, the </a:t>
            </a:r>
            <a:r>
              <a:rPr lang="en-GB" sz="2200" b="1" dirty="0" smtClean="0"/>
              <a:t>class</a:t>
            </a:r>
            <a:r>
              <a:rPr lang="en-GB" sz="2200" dirty="0" smtClean="0"/>
              <a:t>.</a:t>
            </a:r>
          </a:p>
          <a:p>
            <a:endParaRPr lang="en-GB"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2200" dirty="0" smtClean="0"/>
              <a:t>A </a:t>
            </a:r>
            <a:r>
              <a:rPr lang="en-GB" sz="2200" b="1" dirty="0" smtClean="0"/>
              <a:t>recommender</a:t>
            </a:r>
            <a:r>
              <a:rPr lang="en-GB" sz="2200" dirty="0" smtClean="0"/>
              <a:t> predicts the rating or preference that a user would give to an item (such as music, books, or movies) based on previous ratings by a set of users.</a:t>
            </a:r>
          </a:p>
          <a:p>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6</a:t>
            </a:fld>
            <a:endParaRPr lang="en-GB"/>
          </a:p>
        </p:txBody>
      </p:sp>
    </p:spTree>
    <p:extLst>
      <p:ext uri="{BB962C8B-B14F-4D97-AF65-F5344CB8AC3E}">
        <p14:creationId xmlns:p14="http://schemas.microsoft.com/office/powerpoint/2010/main" val="156020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Probabilistic programming is a</a:t>
            </a:r>
            <a:r>
              <a:rPr lang="en-GB" baseline="0" dirty="0" smtClean="0"/>
              <a:t> Hot Research topic, where machine learning algorithms are obtained by writing probabilistic models as programs.</a:t>
            </a:r>
          </a:p>
          <a:p>
            <a:endParaRPr lang="en-GB" baseline="0" dirty="0" smtClean="0"/>
          </a:p>
          <a:p>
            <a:r>
              <a:rPr lang="en-GB" sz="1200" kern="1200" dirty="0" smtClean="0">
                <a:solidFill>
                  <a:schemeClr val="tx1"/>
                </a:solidFill>
                <a:effectLst/>
                <a:latin typeface="+mn-lt"/>
                <a:ea typeface="+mn-ea"/>
                <a:cs typeface="+mn-cs"/>
              </a:rPr>
              <a:t>A unique feature is that Tabular models are simply succinct annotations on the relational schema of the Excel data model.</a:t>
            </a:r>
          </a:p>
          <a:p>
            <a:endParaRPr lang="en-GB" baseline="0" dirty="0" smtClean="0"/>
          </a:p>
          <a:p>
            <a:r>
              <a:rPr lang="en-GB" baseline="0" dirty="0" smtClean="0"/>
              <a:t>We aim to expand the scope of MSRC’s Infer.NET system to embrace the large population of Excel users who’d like to model their data but are not programmers.</a:t>
            </a:r>
          </a:p>
          <a:p>
            <a:endParaRPr lang="en-US" dirty="0" smtClean="0"/>
          </a:p>
          <a:p>
            <a:r>
              <a:rPr lang="en-US" dirty="0" smtClean="0"/>
              <a:t>What are we trying to do?</a:t>
            </a:r>
          </a:p>
          <a:p>
            <a:endParaRPr lang="en-US" dirty="0" smtClean="0"/>
          </a:p>
        </p:txBody>
      </p:sp>
      <p:sp>
        <p:nvSpPr>
          <p:cNvPr id="4" name="Slide Number Placeholder 3"/>
          <p:cNvSpPr>
            <a:spLocks noGrp="1"/>
          </p:cNvSpPr>
          <p:nvPr>
            <p:ph type="sldNum" sz="quarter" idx="10"/>
          </p:nvPr>
        </p:nvSpPr>
        <p:spPr/>
        <p:txBody>
          <a:bodyPr/>
          <a:lstStyle/>
          <a:p>
            <a:fld id="{F71A8D5F-FDA1-446A-8255-9C23E50444C6}" type="slidenum">
              <a:rPr lang="en-GB" smtClean="0"/>
              <a:t>7</a:t>
            </a:fld>
            <a:endParaRPr lang="en-GB"/>
          </a:p>
        </p:txBody>
      </p:sp>
    </p:spTree>
    <p:extLst>
      <p:ext uri="{BB962C8B-B14F-4D97-AF65-F5344CB8AC3E}">
        <p14:creationId xmlns:p14="http://schemas.microsoft.com/office/powerpoint/2010/main" val="6832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Business</a:t>
            </a:r>
            <a:r>
              <a:rPr lang="en-GB" baseline="0" dirty="0" smtClean="0"/>
              <a:t> users, with the questions, on a mission</a:t>
            </a:r>
          </a:p>
          <a:p>
            <a:r>
              <a:rPr lang="en-GB" baseline="0" dirty="0" smtClean="0"/>
              <a:t>Excellent analytical thinkers</a:t>
            </a:r>
          </a:p>
          <a:p>
            <a:r>
              <a:rPr lang="en-GB" baseline="0" dirty="0" smtClean="0"/>
              <a:t>Not DBAs, not programmers, not statisticians</a:t>
            </a:r>
          </a:p>
          <a:p>
            <a:endParaRPr lang="en-GB" baseline="0" dirty="0" smtClean="0"/>
          </a:p>
          <a:p>
            <a:r>
              <a:rPr lang="en-GB" baseline="0" dirty="0" smtClean="0"/>
              <a:t>hospital admin wanting to know why patients are re-admitted</a:t>
            </a:r>
          </a:p>
          <a:p>
            <a:r>
              <a:rPr lang="en-GB" baseline="0" dirty="0" smtClean="0"/>
              <a:t>car salesman wanting to know what cars worth buying at auction</a:t>
            </a:r>
          </a:p>
          <a:p>
            <a:endParaRPr lang="en-GB" baseline="0" dirty="0" smtClean="0"/>
          </a:p>
          <a:p>
            <a:r>
              <a:rPr lang="en-GB" sz="1200" dirty="0" smtClean="0"/>
              <a:t>Pat </a:t>
            </a:r>
            <a:r>
              <a:rPr lang="en-GB" sz="1200" dirty="0" err="1" smtClean="0"/>
              <a:t>Hanrahan</a:t>
            </a:r>
            <a:r>
              <a:rPr lang="en-GB" sz="1200" dirty="0" smtClean="0"/>
              <a:t>,</a:t>
            </a:r>
          </a:p>
          <a:p>
            <a:r>
              <a:rPr lang="en-GB" sz="1200" dirty="0" smtClean="0"/>
              <a:t>SIGMOD 2012</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8</a:t>
            </a:fld>
            <a:endParaRPr lang="en-GB"/>
          </a:p>
        </p:txBody>
      </p:sp>
    </p:spTree>
    <p:extLst>
      <p:ext uri="{BB962C8B-B14F-4D97-AF65-F5344CB8AC3E}">
        <p14:creationId xmlns:p14="http://schemas.microsoft.com/office/powerpoint/2010/main" val="272860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Plates versus</a:t>
            </a:r>
            <a:r>
              <a:rPr lang="en-GB" baseline="0" dirty="0" smtClean="0"/>
              <a:t> tables</a:t>
            </a:r>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11</a:t>
            </a:fld>
            <a:endParaRPr lang="en-GB"/>
          </a:p>
        </p:txBody>
      </p:sp>
    </p:spTree>
    <p:extLst>
      <p:ext uri="{BB962C8B-B14F-4D97-AF65-F5344CB8AC3E}">
        <p14:creationId xmlns:p14="http://schemas.microsoft.com/office/powerpoint/2010/main" val="309870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Our first Tabular program</a:t>
            </a:r>
            <a:endParaRPr lang="en-GB" dirty="0"/>
          </a:p>
        </p:txBody>
      </p:sp>
      <p:sp>
        <p:nvSpPr>
          <p:cNvPr id="4" name="Slide Number Placeholder 3"/>
          <p:cNvSpPr>
            <a:spLocks noGrp="1"/>
          </p:cNvSpPr>
          <p:nvPr>
            <p:ph type="sldNum" sz="quarter" idx="10"/>
          </p:nvPr>
        </p:nvSpPr>
        <p:spPr/>
        <p:txBody>
          <a:bodyPr/>
          <a:lstStyle/>
          <a:p>
            <a:fld id="{F71A8D5F-FDA1-446A-8255-9C23E50444C6}" type="slidenum">
              <a:rPr lang="en-GB" smtClean="0"/>
              <a:t>12</a:t>
            </a:fld>
            <a:endParaRPr lang="en-GB"/>
          </a:p>
        </p:txBody>
      </p:sp>
    </p:spTree>
    <p:extLst>
      <p:ext uri="{BB962C8B-B14F-4D97-AF65-F5344CB8AC3E}">
        <p14:creationId xmlns:p14="http://schemas.microsoft.com/office/powerpoint/2010/main" val="2552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65BECE-6F7D-4A63-A17A-26E38D6A13EE}" type="datetime1">
              <a:rPr lang="en-GB" smtClean="0"/>
              <a:t>13/06/2014</a:t>
            </a:fld>
            <a:endParaRPr lang="en-GB"/>
          </a:p>
        </p:txBody>
      </p:sp>
      <p:sp>
        <p:nvSpPr>
          <p:cNvPr id="5" name="Footer Placeholder 4"/>
          <p:cNvSpPr>
            <a:spLocks noGrp="1"/>
          </p:cNvSpPr>
          <p:nvPr>
            <p:ph type="ftr" sz="quarter" idx="11"/>
          </p:nvPr>
        </p:nvSpPr>
        <p:spPr/>
        <p:txBody>
          <a:bodyPr/>
          <a:lstStyle/>
          <a:p>
            <a:r>
              <a:rPr lang="en-GB" smtClean="0"/>
              <a:t>Microsoft Confidential</a:t>
            </a:r>
            <a:endParaRPr lang="en-GB"/>
          </a:p>
        </p:txBody>
      </p:sp>
      <p:sp>
        <p:nvSpPr>
          <p:cNvPr id="6" name="Slide Number Placeholder 5"/>
          <p:cNvSpPr>
            <a:spLocks noGrp="1"/>
          </p:cNvSpPr>
          <p:nvPr>
            <p:ph type="sldNum" sz="quarter" idx="12"/>
          </p:nvPr>
        </p:nvSpPr>
        <p:spPr/>
        <p:txBody>
          <a:bodyPr/>
          <a:lstStyle/>
          <a:p>
            <a:fld id="{0FB3D110-65DF-4D23-960E-5B67D967660A}" type="slidenum">
              <a:rPr lang="en-GB" smtClean="0"/>
              <a:t>‹#›</a:t>
            </a:fld>
            <a:endParaRPr lang="en-GB"/>
          </a:p>
        </p:txBody>
      </p:sp>
    </p:spTree>
    <p:extLst>
      <p:ext uri="{BB962C8B-B14F-4D97-AF65-F5344CB8AC3E}">
        <p14:creationId xmlns:p14="http://schemas.microsoft.com/office/powerpoint/2010/main" val="46196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F36DD8-18EC-4261-9928-6908FC524374}" type="datetime1">
              <a:rPr lang="en-GB" smtClean="0"/>
              <a:t>13/06/2014</a:t>
            </a:fld>
            <a:endParaRPr lang="en-GB"/>
          </a:p>
        </p:txBody>
      </p:sp>
      <p:sp>
        <p:nvSpPr>
          <p:cNvPr id="5" name="Footer Placeholder 4"/>
          <p:cNvSpPr>
            <a:spLocks noGrp="1"/>
          </p:cNvSpPr>
          <p:nvPr>
            <p:ph type="ftr" sz="quarter" idx="11"/>
          </p:nvPr>
        </p:nvSpPr>
        <p:spPr/>
        <p:txBody>
          <a:bodyPr/>
          <a:lstStyle/>
          <a:p>
            <a:r>
              <a:rPr lang="en-GB" smtClean="0"/>
              <a:t>Microsoft Confidential</a:t>
            </a:r>
            <a:endParaRPr lang="en-GB"/>
          </a:p>
        </p:txBody>
      </p:sp>
      <p:sp>
        <p:nvSpPr>
          <p:cNvPr id="6" name="Slide Number Placeholder 5"/>
          <p:cNvSpPr>
            <a:spLocks noGrp="1"/>
          </p:cNvSpPr>
          <p:nvPr>
            <p:ph type="sldNum" sz="quarter" idx="12"/>
          </p:nvPr>
        </p:nvSpPr>
        <p:spPr/>
        <p:txBody>
          <a:bodyPr/>
          <a:lstStyle/>
          <a:p>
            <a:fld id="{0FB3D110-65DF-4D23-960E-5B67D967660A}" type="slidenum">
              <a:rPr lang="en-GB" smtClean="0"/>
              <a:t>‹#›</a:t>
            </a:fld>
            <a:endParaRPr lang="en-GB"/>
          </a:p>
        </p:txBody>
      </p:sp>
    </p:spTree>
    <p:extLst>
      <p:ext uri="{BB962C8B-B14F-4D97-AF65-F5344CB8AC3E}">
        <p14:creationId xmlns:p14="http://schemas.microsoft.com/office/powerpoint/2010/main" val="269362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477E4A-B97D-4903-91B9-7BE5642A7E69}" type="datetime1">
              <a:rPr lang="en-GB" smtClean="0"/>
              <a:t>13/06/2014</a:t>
            </a:fld>
            <a:endParaRPr lang="en-GB"/>
          </a:p>
        </p:txBody>
      </p:sp>
      <p:sp>
        <p:nvSpPr>
          <p:cNvPr id="5" name="Footer Placeholder 4"/>
          <p:cNvSpPr>
            <a:spLocks noGrp="1"/>
          </p:cNvSpPr>
          <p:nvPr>
            <p:ph type="ftr" sz="quarter" idx="11"/>
          </p:nvPr>
        </p:nvSpPr>
        <p:spPr/>
        <p:txBody>
          <a:bodyPr/>
          <a:lstStyle/>
          <a:p>
            <a:r>
              <a:rPr lang="en-GB" smtClean="0"/>
              <a:t>Microsoft Confidential</a:t>
            </a:r>
            <a:endParaRPr lang="en-GB"/>
          </a:p>
        </p:txBody>
      </p:sp>
      <p:sp>
        <p:nvSpPr>
          <p:cNvPr id="6" name="Slide Number Placeholder 5"/>
          <p:cNvSpPr>
            <a:spLocks noGrp="1"/>
          </p:cNvSpPr>
          <p:nvPr>
            <p:ph type="sldNum" sz="quarter" idx="12"/>
          </p:nvPr>
        </p:nvSpPr>
        <p:spPr/>
        <p:txBody>
          <a:bodyPr/>
          <a:lstStyle/>
          <a:p>
            <a:fld id="{0FB3D110-65DF-4D23-960E-5B67D967660A}" type="slidenum">
              <a:rPr lang="en-GB" smtClean="0"/>
              <a:t>‹#›</a:t>
            </a:fld>
            <a:endParaRPr lang="en-GB"/>
          </a:p>
        </p:txBody>
      </p:sp>
    </p:spTree>
    <p:extLst>
      <p:ext uri="{BB962C8B-B14F-4D97-AF65-F5344CB8AC3E}">
        <p14:creationId xmlns:p14="http://schemas.microsoft.com/office/powerpoint/2010/main" val="2007376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ext slide BLUE">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7F7F7F"/>
                </a:solidFill>
              </a:defRPr>
            </a:lvl1pPr>
          </a:lstStyle>
          <a:p>
            <a:fld id="{EEF83519-0986-6A4F-9867-35DB47F5FA02}" type="slidenum">
              <a:rPr lang="en-US" smtClean="0"/>
              <a:pPr/>
              <a:t>‹#›</a:t>
            </a:fld>
            <a:endParaRPr lang="en-US" dirty="0"/>
          </a:p>
        </p:txBody>
      </p:sp>
      <p:sp>
        <p:nvSpPr>
          <p:cNvPr id="9" name="Title 8"/>
          <p:cNvSpPr>
            <a:spLocks noGrp="1"/>
          </p:cNvSpPr>
          <p:nvPr>
            <p:ph type="title" hasCustomPrompt="1"/>
          </p:nvPr>
        </p:nvSpPr>
        <p:spPr>
          <a:xfrm>
            <a:off x="120650" y="1044632"/>
            <a:ext cx="8229600" cy="1143000"/>
          </a:xfrm>
        </p:spPr>
        <p:txBody>
          <a:bodyPr/>
          <a:lstStyle>
            <a:lvl1pPr>
              <a:defRPr sz="4800">
                <a:solidFill>
                  <a:srgbClr val="003F8F"/>
                </a:solidFill>
              </a:defRPr>
            </a:lvl1pPr>
          </a:lstStyle>
          <a:p>
            <a:r>
              <a:rPr lang="en-US" dirty="0" smtClean="0"/>
              <a:t>headline</a:t>
            </a:r>
            <a:endParaRPr lang="en-US" dirty="0"/>
          </a:p>
        </p:txBody>
      </p:sp>
      <p:sp>
        <p:nvSpPr>
          <p:cNvPr id="11" name="Text Placeholder 10"/>
          <p:cNvSpPr>
            <a:spLocks noGrp="1"/>
          </p:cNvSpPr>
          <p:nvPr>
            <p:ph type="body" sz="quarter" idx="11" hasCustomPrompt="1"/>
          </p:nvPr>
        </p:nvSpPr>
        <p:spPr>
          <a:xfrm>
            <a:off x="120650" y="2220538"/>
            <a:ext cx="8229600" cy="806795"/>
          </a:xfrm>
        </p:spPr>
        <p:txBody>
          <a:bodyPr/>
          <a:lstStyle>
            <a:lvl1pPr marL="0" indent="0">
              <a:buNone/>
              <a:defRPr sz="3600" b="0" i="0">
                <a:solidFill>
                  <a:srgbClr val="003F8F"/>
                </a:solidFill>
                <a:latin typeface="Segoe Light"/>
                <a:cs typeface="Segoe Light"/>
              </a:defRPr>
            </a:lvl1pPr>
          </a:lstStyle>
          <a:p>
            <a:pPr lvl="0"/>
            <a:r>
              <a:rPr lang="en-US" dirty="0" smtClean="0"/>
              <a:t>subhead</a:t>
            </a:r>
          </a:p>
        </p:txBody>
      </p:sp>
      <p:sp>
        <p:nvSpPr>
          <p:cNvPr id="4" name="Text Placeholder 3"/>
          <p:cNvSpPr>
            <a:spLocks noGrp="1"/>
          </p:cNvSpPr>
          <p:nvPr>
            <p:ph type="body" sz="quarter" idx="15" hasCustomPrompt="1"/>
          </p:nvPr>
        </p:nvSpPr>
        <p:spPr>
          <a:xfrm>
            <a:off x="124660" y="2950832"/>
            <a:ext cx="8225591" cy="2867027"/>
          </a:xfrm>
        </p:spPr>
        <p:txBody>
          <a:bodyPr/>
          <a:lstStyle>
            <a:lvl1pPr marL="0" indent="0">
              <a:buNone/>
              <a:defRPr>
                <a:solidFill>
                  <a:srgbClr val="003F8F"/>
                </a:solidFill>
              </a:defRPr>
            </a:lvl1pPr>
          </a:lstStyle>
          <a:p>
            <a:pPr lvl="0"/>
            <a:r>
              <a:rPr lang="en-US" dirty="0" smtClean="0"/>
              <a:t>Click to add text</a:t>
            </a:r>
          </a:p>
        </p:txBody>
      </p:sp>
    </p:spTree>
    <p:extLst>
      <p:ext uri="{BB962C8B-B14F-4D97-AF65-F5344CB8AC3E}">
        <p14:creationId xmlns:p14="http://schemas.microsoft.com/office/powerpoint/2010/main" val="18724073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62" y="1189178"/>
            <a:ext cx="8605477" cy="1931322"/>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168067" indent="0">
              <a:buNone/>
              <a:defRPr sz="1961"/>
            </a:lvl3pPr>
            <a:lvl4pPr marL="336134" indent="0">
              <a:buNone/>
              <a:defRPr sz="1765"/>
            </a:lvl4pPr>
            <a:lvl5pPr marL="504201"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6"/>
          <p:cNvSpPr txBox="1"/>
          <p:nvPr userDrawn="1"/>
        </p:nvSpPr>
        <p:spPr>
          <a:xfrm>
            <a:off x="3867051" y="6405347"/>
            <a:ext cx="1793002" cy="452654"/>
          </a:xfrm>
          <a:prstGeom prst="rect">
            <a:avLst/>
          </a:prstGeom>
          <a:noFill/>
        </p:spPr>
        <p:txBody>
          <a:bodyPr wrap="square" lIns="179300" tIns="143440" rIns="179300" bIns="143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63126447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AB118D-D3D4-4F30-8CFD-025A37AF0809}" type="datetime1">
              <a:rPr lang="en-GB" smtClean="0"/>
              <a:t>13/06/2014</a:t>
            </a:fld>
            <a:endParaRPr lang="en-GB"/>
          </a:p>
        </p:txBody>
      </p:sp>
      <p:sp>
        <p:nvSpPr>
          <p:cNvPr id="5" name="Footer Placeholder 4"/>
          <p:cNvSpPr>
            <a:spLocks noGrp="1"/>
          </p:cNvSpPr>
          <p:nvPr>
            <p:ph type="ftr" sz="quarter" idx="11"/>
          </p:nvPr>
        </p:nvSpPr>
        <p:spPr/>
        <p:txBody>
          <a:bodyPr/>
          <a:lstStyle/>
          <a:p>
            <a:r>
              <a:rPr lang="en-GB" smtClean="0"/>
              <a:t>Microsoft Confidential</a:t>
            </a:r>
            <a:endParaRPr lang="en-GB"/>
          </a:p>
        </p:txBody>
      </p:sp>
      <p:sp>
        <p:nvSpPr>
          <p:cNvPr id="6" name="Slide Number Placeholder 5"/>
          <p:cNvSpPr>
            <a:spLocks noGrp="1"/>
          </p:cNvSpPr>
          <p:nvPr>
            <p:ph type="sldNum" sz="quarter" idx="12"/>
          </p:nvPr>
        </p:nvSpPr>
        <p:spPr/>
        <p:txBody>
          <a:bodyPr/>
          <a:lstStyle/>
          <a:p>
            <a:fld id="{0FB3D110-65DF-4D23-960E-5B67D967660A}" type="slidenum">
              <a:rPr lang="en-GB" smtClean="0"/>
              <a:t>‹#›</a:t>
            </a:fld>
            <a:endParaRPr lang="en-GB"/>
          </a:p>
        </p:txBody>
      </p:sp>
    </p:spTree>
    <p:extLst>
      <p:ext uri="{BB962C8B-B14F-4D97-AF65-F5344CB8AC3E}">
        <p14:creationId xmlns:p14="http://schemas.microsoft.com/office/powerpoint/2010/main" val="189521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A1742B-67E8-4E8F-8C36-21EA807AD6E5}" type="datetime1">
              <a:rPr lang="en-GB" smtClean="0"/>
              <a:t>13/06/2014</a:t>
            </a:fld>
            <a:endParaRPr lang="en-GB"/>
          </a:p>
        </p:txBody>
      </p:sp>
      <p:sp>
        <p:nvSpPr>
          <p:cNvPr id="5" name="Footer Placeholder 4"/>
          <p:cNvSpPr>
            <a:spLocks noGrp="1"/>
          </p:cNvSpPr>
          <p:nvPr>
            <p:ph type="ftr" sz="quarter" idx="11"/>
          </p:nvPr>
        </p:nvSpPr>
        <p:spPr/>
        <p:txBody>
          <a:bodyPr/>
          <a:lstStyle/>
          <a:p>
            <a:endParaRPr lang="en-GB" dirty="0" smtClean="0"/>
          </a:p>
        </p:txBody>
      </p:sp>
      <p:sp>
        <p:nvSpPr>
          <p:cNvPr id="6" name="Slide Number Placeholder 5"/>
          <p:cNvSpPr>
            <a:spLocks noGrp="1"/>
          </p:cNvSpPr>
          <p:nvPr>
            <p:ph type="sldNum" sz="quarter" idx="12"/>
          </p:nvPr>
        </p:nvSpPr>
        <p:spPr/>
        <p:txBody>
          <a:bodyPr/>
          <a:lstStyle/>
          <a:p>
            <a:fld id="{0FB3D110-65DF-4D23-960E-5B67D967660A}" type="slidenum">
              <a:rPr lang="en-GB" smtClean="0"/>
              <a:t>‹#›</a:t>
            </a:fld>
            <a:endParaRPr lang="en-GB"/>
          </a:p>
        </p:txBody>
      </p:sp>
    </p:spTree>
    <p:extLst>
      <p:ext uri="{BB962C8B-B14F-4D97-AF65-F5344CB8AC3E}">
        <p14:creationId xmlns:p14="http://schemas.microsoft.com/office/powerpoint/2010/main" val="232393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5C72CF-F90D-4CA6-A669-0407F1501C4B}" type="datetime1">
              <a:rPr lang="en-GB" smtClean="0"/>
              <a:t>13/06/2014</a:t>
            </a:fld>
            <a:endParaRPr lang="en-GB"/>
          </a:p>
        </p:txBody>
      </p:sp>
      <p:sp>
        <p:nvSpPr>
          <p:cNvPr id="6" name="Footer Placeholder 5"/>
          <p:cNvSpPr>
            <a:spLocks noGrp="1"/>
          </p:cNvSpPr>
          <p:nvPr>
            <p:ph type="ftr" sz="quarter" idx="11"/>
          </p:nvPr>
        </p:nvSpPr>
        <p:spPr/>
        <p:txBody>
          <a:bodyPr/>
          <a:lstStyle/>
          <a:p>
            <a:r>
              <a:rPr lang="en-GB" smtClean="0"/>
              <a:t>Microsoft Confidential</a:t>
            </a:r>
            <a:endParaRPr lang="en-GB"/>
          </a:p>
        </p:txBody>
      </p:sp>
      <p:sp>
        <p:nvSpPr>
          <p:cNvPr id="7" name="Slide Number Placeholder 6"/>
          <p:cNvSpPr>
            <a:spLocks noGrp="1"/>
          </p:cNvSpPr>
          <p:nvPr>
            <p:ph type="sldNum" sz="quarter" idx="12"/>
          </p:nvPr>
        </p:nvSpPr>
        <p:spPr/>
        <p:txBody>
          <a:bodyPr/>
          <a:lstStyle/>
          <a:p>
            <a:fld id="{0FB3D110-65DF-4D23-960E-5B67D967660A}" type="slidenum">
              <a:rPr lang="en-GB" smtClean="0"/>
              <a:t>‹#›</a:t>
            </a:fld>
            <a:endParaRPr lang="en-GB"/>
          </a:p>
        </p:txBody>
      </p:sp>
    </p:spTree>
    <p:extLst>
      <p:ext uri="{BB962C8B-B14F-4D97-AF65-F5344CB8AC3E}">
        <p14:creationId xmlns:p14="http://schemas.microsoft.com/office/powerpoint/2010/main" val="101892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1C298C-2A07-4DCE-9D9D-EA8FEBA21DF2}" type="datetime1">
              <a:rPr lang="en-GB" smtClean="0"/>
              <a:t>13/06/2014</a:t>
            </a:fld>
            <a:endParaRPr lang="en-GB"/>
          </a:p>
        </p:txBody>
      </p:sp>
      <p:sp>
        <p:nvSpPr>
          <p:cNvPr id="8" name="Footer Placeholder 7"/>
          <p:cNvSpPr>
            <a:spLocks noGrp="1"/>
          </p:cNvSpPr>
          <p:nvPr>
            <p:ph type="ftr" sz="quarter" idx="11"/>
          </p:nvPr>
        </p:nvSpPr>
        <p:spPr/>
        <p:txBody>
          <a:bodyPr/>
          <a:lstStyle/>
          <a:p>
            <a:r>
              <a:rPr lang="en-GB" smtClean="0"/>
              <a:t>Microsoft Confidential</a:t>
            </a:r>
            <a:endParaRPr lang="en-GB"/>
          </a:p>
        </p:txBody>
      </p:sp>
      <p:sp>
        <p:nvSpPr>
          <p:cNvPr id="9" name="Slide Number Placeholder 8"/>
          <p:cNvSpPr>
            <a:spLocks noGrp="1"/>
          </p:cNvSpPr>
          <p:nvPr>
            <p:ph type="sldNum" sz="quarter" idx="12"/>
          </p:nvPr>
        </p:nvSpPr>
        <p:spPr/>
        <p:txBody>
          <a:bodyPr/>
          <a:lstStyle/>
          <a:p>
            <a:fld id="{0FB3D110-65DF-4D23-960E-5B67D967660A}" type="slidenum">
              <a:rPr lang="en-GB" smtClean="0"/>
              <a:t>‹#›</a:t>
            </a:fld>
            <a:endParaRPr lang="en-GB"/>
          </a:p>
        </p:txBody>
      </p:sp>
    </p:spTree>
    <p:extLst>
      <p:ext uri="{BB962C8B-B14F-4D97-AF65-F5344CB8AC3E}">
        <p14:creationId xmlns:p14="http://schemas.microsoft.com/office/powerpoint/2010/main" val="2087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758AF0-6AD0-4923-B5F1-3F53235D63AC}" type="datetime1">
              <a:rPr lang="en-GB" smtClean="0"/>
              <a:t>13/06/2014</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FB3D110-65DF-4D23-960E-5B67D967660A}" type="slidenum">
              <a:rPr lang="en-GB" smtClean="0"/>
              <a:t>‹#›</a:t>
            </a:fld>
            <a:endParaRPr lang="en-GB"/>
          </a:p>
        </p:txBody>
      </p:sp>
    </p:spTree>
    <p:extLst>
      <p:ext uri="{BB962C8B-B14F-4D97-AF65-F5344CB8AC3E}">
        <p14:creationId xmlns:p14="http://schemas.microsoft.com/office/powerpoint/2010/main" val="350465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069AF-1740-4A14-BF59-7B8DF97103F4}" type="datetime1">
              <a:rPr lang="en-GB" smtClean="0"/>
              <a:t>13/06/2014</a:t>
            </a:fld>
            <a:endParaRPr lang="en-GB"/>
          </a:p>
        </p:txBody>
      </p:sp>
      <p:sp>
        <p:nvSpPr>
          <p:cNvPr id="3" name="Footer Placeholder 2"/>
          <p:cNvSpPr>
            <a:spLocks noGrp="1"/>
          </p:cNvSpPr>
          <p:nvPr>
            <p:ph type="ftr" sz="quarter" idx="11"/>
          </p:nvPr>
        </p:nvSpPr>
        <p:spPr/>
        <p:txBody>
          <a:bodyPr/>
          <a:lstStyle/>
          <a:p>
            <a:r>
              <a:rPr lang="en-GB" smtClean="0"/>
              <a:t>Microsoft Confidential</a:t>
            </a:r>
            <a:endParaRPr lang="en-GB"/>
          </a:p>
        </p:txBody>
      </p:sp>
      <p:sp>
        <p:nvSpPr>
          <p:cNvPr id="4" name="Slide Number Placeholder 3"/>
          <p:cNvSpPr>
            <a:spLocks noGrp="1"/>
          </p:cNvSpPr>
          <p:nvPr>
            <p:ph type="sldNum" sz="quarter" idx="12"/>
          </p:nvPr>
        </p:nvSpPr>
        <p:spPr/>
        <p:txBody>
          <a:bodyPr/>
          <a:lstStyle/>
          <a:p>
            <a:fld id="{0FB3D110-65DF-4D23-960E-5B67D967660A}" type="slidenum">
              <a:rPr lang="en-GB" smtClean="0"/>
              <a:t>‹#›</a:t>
            </a:fld>
            <a:endParaRPr lang="en-GB"/>
          </a:p>
        </p:txBody>
      </p:sp>
    </p:spTree>
    <p:extLst>
      <p:ext uri="{BB962C8B-B14F-4D97-AF65-F5344CB8AC3E}">
        <p14:creationId xmlns:p14="http://schemas.microsoft.com/office/powerpoint/2010/main" val="208491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27621-1F03-4CF5-AD61-48B522D26CD2}" type="datetime1">
              <a:rPr lang="en-GB" smtClean="0"/>
              <a:t>13/06/2014</a:t>
            </a:fld>
            <a:endParaRPr lang="en-GB"/>
          </a:p>
        </p:txBody>
      </p:sp>
      <p:sp>
        <p:nvSpPr>
          <p:cNvPr id="6" name="Footer Placeholder 5"/>
          <p:cNvSpPr>
            <a:spLocks noGrp="1"/>
          </p:cNvSpPr>
          <p:nvPr>
            <p:ph type="ftr" sz="quarter" idx="11"/>
          </p:nvPr>
        </p:nvSpPr>
        <p:spPr/>
        <p:txBody>
          <a:bodyPr/>
          <a:lstStyle/>
          <a:p>
            <a:r>
              <a:rPr lang="en-GB" smtClean="0"/>
              <a:t>Microsoft Confidential</a:t>
            </a:r>
            <a:endParaRPr lang="en-GB"/>
          </a:p>
        </p:txBody>
      </p:sp>
      <p:sp>
        <p:nvSpPr>
          <p:cNvPr id="7" name="Slide Number Placeholder 6"/>
          <p:cNvSpPr>
            <a:spLocks noGrp="1"/>
          </p:cNvSpPr>
          <p:nvPr>
            <p:ph type="sldNum" sz="quarter" idx="12"/>
          </p:nvPr>
        </p:nvSpPr>
        <p:spPr/>
        <p:txBody>
          <a:bodyPr/>
          <a:lstStyle/>
          <a:p>
            <a:fld id="{0FB3D110-65DF-4D23-960E-5B67D967660A}" type="slidenum">
              <a:rPr lang="en-GB" smtClean="0"/>
              <a:t>‹#›</a:t>
            </a:fld>
            <a:endParaRPr lang="en-GB"/>
          </a:p>
        </p:txBody>
      </p:sp>
    </p:spTree>
    <p:extLst>
      <p:ext uri="{BB962C8B-B14F-4D97-AF65-F5344CB8AC3E}">
        <p14:creationId xmlns:p14="http://schemas.microsoft.com/office/powerpoint/2010/main" val="336952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971EB-E19D-4FAB-8D77-1156000FC1C5}" type="datetime1">
              <a:rPr lang="en-GB" smtClean="0"/>
              <a:t>13/06/2014</a:t>
            </a:fld>
            <a:endParaRPr lang="en-GB"/>
          </a:p>
        </p:txBody>
      </p:sp>
      <p:sp>
        <p:nvSpPr>
          <p:cNvPr id="6" name="Footer Placeholder 5"/>
          <p:cNvSpPr>
            <a:spLocks noGrp="1"/>
          </p:cNvSpPr>
          <p:nvPr>
            <p:ph type="ftr" sz="quarter" idx="11"/>
          </p:nvPr>
        </p:nvSpPr>
        <p:spPr/>
        <p:txBody>
          <a:bodyPr/>
          <a:lstStyle/>
          <a:p>
            <a:r>
              <a:rPr lang="en-GB" smtClean="0"/>
              <a:t>Microsoft Confidential</a:t>
            </a:r>
            <a:endParaRPr lang="en-GB"/>
          </a:p>
        </p:txBody>
      </p:sp>
      <p:sp>
        <p:nvSpPr>
          <p:cNvPr id="7" name="Slide Number Placeholder 6"/>
          <p:cNvSpPr>
            <a:spLocks noGrp="1"/>
          </p:cNvSpPr>
          <p:nvPr>
            <p:ph type="sldNum" sz="quarter" idx="12"/>
          </p:nvPr>
        </p:nvSpPr>
        <p:spPr/>
        <p:txBody>
          <a:bodyPr/>
          <a:lstStyle/>
          <a:p>
            <a:fld id="{0FB3D110-65DF-4D23-960E-5B67D967660A}" type="slidenum">
              <a:rPr lang="en-GB" smtClean="0"/>
              <a:t>‹#›</a:t>
            </a:fld>
            <a:endParaRPr lang="en-GB"/>
          </a:p>
        </p:txBody>
      </p:sp>
    </p:spTree>
    <p:extLst>
      <p:ext uri="{BB962C8B-B14F-4D97-AF65-F5344CB8AC3E}">
        <p14:creationId xmlns:p14="http://schemas.microsoft.com/office/powerpoint/2010/main" val="380685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CE7DD-2152-44B7-8F59-B50C6C492B61}" type="datetime1">
              <a:rPr lang="en-GB" smtClean="0"/>
              <a:t>13/06/2014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Microsoft Confidential</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3D110-65DF-4D23-960E-5B67D967660A}" type="slidenum">
              <a:rPr lang="en-GB" smtClean="0"/>
              <a:t>‹#›</a:t>
            </a:fld>
            <a:endParaRPr lang="en-GB" dirty="0"/>
          </a:p>
        </p:txBody>
      </p:sp>
    </p:spTree>
    <p:extLst>
      <p:ext uri="{BB962C8B-B14F-4D97-AF65-F5344CB8AC3E}">
        <p14:creationId xmlns:p14="http://schemas.microsoft.com/office/powerpoint/2010/main" val="7763988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 id="2147483673"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24.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image" Target="../media/image29.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emf"/><Relationship Id="rId5" Type="http://schemas.openxmlformats.org/officeDocument/2006/relationships/image" Target="../media/image29.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research.microsoft.com/tabular" TargetMode="External"/><Relationship Id="rId1" Type="http://schemas.openxmlformats.org/officeDocument/2006/relationships/slideLayout" Target="../slideLayouts/slideLayout2.xml"/><Relationship Id="rId4" Type="http://schemas.openxmlformats.org/officeDocument/2006/relationships/hyperlink" Target="http://research.microsoft.com/inferne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4.gif"/><Relationship Id="rId4" Type="http://schemas.openxmlformats.org/officeDocument/2006/relationships/image" Target="../media/image33.gif"/></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99022"/>
            <a:ext cx="9144000" cy="1790700"/>
          </a:xfrm>
        </p:spPr>
        <p:txBody>
          <a:bodyPr>
            <a:normAutofit/>
          </a:bodyPr>
          <a:lstStyle/>
          <a:p>
            <a:r>
              <a:rPr lang="en-GB" sz="4000" dirty="0" smtClean="0"/>
              <a:t>Tabular: Probabilistic Inference from Excel</a:t>
            </a:r>
            <a:br>
              <a:rPr lang="en-GB" sz="4000" dirty="0" smtClean="0"/>
            </a:br>
            <a:endParaRPr lang="en-GB" sz="4000" dirty="0"/>
          </a:p>
        </p:txBody>
      </p:sp>
      <p:sp>
        <p:nvSpPr>
          <p:cNvPr id="3" name="Subtitle 2"/>
          <p:cNvSpPr>
            <a:spLocks noGrp="1"/>
          </p:cNvSpPr>
          <p:nvPr>
            <p:ph type="subTitle" idx="1"/>
          </p:nvPr>
        </p:nvSpPr>
        <p:spPr>
          <a:xfrm>
            <a:off x="829490" y="3558779"/>
            <a:ext cx="7478486" cy="1913334"/>
          </a:xfrm>
        </p:spPr>
        <p:txBody>
          <a:bodyPr>
            <a:normAutofit fontScale="62500" lnSpcReduction="20000"/>
          </a:bodyPr>
          <a:lstStyle/>
          <a:p>
            <a:r>
              <a:rPr lang="en-GB" dirty="0" smtClean="0"/>
              <a:t/>
            </a:r>
            <a:br>
              <a:rPr lang="en-GB" dirty="0" smtClean="0"/>
            </a:br>
            <a:r>
              <a:rPr lang="en-GB" dirty="0" smtClean="0"/>
              <a:t>Claudio Russo (Microsoft Research)</a:t>
            </a:r>
          </a:p>
          <a:p>
            <a:endParaRPr lang="en-GB" dirty="0"/>
          </a:p>
          <a:p>
            <a:r>
              <a:rPr lang="en-GB" dirty="0" smtClean="0"/>
              <a:t>Based on joint work with Andy Gordon (MSR, Edinburgh), Thore Graepel (MSR,UCL), Nicolas Rolland (MSR),</a:t>
            </a:r>
            <a:br>
              <a:rPr lang="en-GB" dirty="0" smtClean="0"/>
            </a:br>
            <a:r>
              <a:rPr lang="en-GB" dirty="0" smtClean="0"/>
              <a:t>Johannes Borgström (Uppsala), Marcin Szymczak (Edinburgh) </a:t>
            </a:r>
            <a:br>
              <a:rPr lang="en-GB" dirty="0" smtClean="0"/>
            </a:br>
            <a:endParaRPr lang="en-GB" dirty="0" smtClean="0"/>
          </a:p>
          <a:p>
            <a:r>
              <a:rPr lang="en-GB" dirty="0" err="1" smtClean="0"/>
              <a:t>Approx</a:t>
            </a:r>
            <a:r>
              <a:rPr lang="en-GB" dirty="0" smtClean="0"/>
              <a:t> 2014, Edinburgh </a:t>
            </a:r>
          </a:p>
          <a:p>
            <a:endParaRPr lang="en-GB" dirty="0"/>
          </a:p>
          <a:p>
            <a:endParaRPr lang="en-GB" dirty="0"/>
          </a:p>
        </p:txBody>
      </p:sp>
      <p:sp>
        <p:nvSpPr>
          <p:cNvPr id="4" name="Slide Number Placeholder 3"/>
          <p:cNvSpPr>
            <a:spLocks noGrp="1"/>
          </p:cNvSpPr>
          <p:nvPr>
            <p:ph type="sldNum" sz="quarter" idx="12"/>
          </p:nvPr>
        </p:nvSpPr>
        <p:spPr/>
        <p:txBody>
          <a:bodyPr/>
          <a:lstStyle/>
          <a:p>
            <a:fld id="{0FB3D110-65DF-4D23-960E-5B67D967660A}" type="slidenum">
              <a:rPr lang="en-GB" smtClean="0"/>
              <a:t>1</a:t>
            </a:fld>
            <a:endParaRPr lang="en-GB"/>
          </a:p>
        </p:txBody>
      </p:sp>
    </p:spTree>
    <p:extLst>
      <p:ext uri="{BB962C8B-B14F-4D97-AF65-F5344CB8AC3E}">
        <p14:creationId xmlns:p14="http://schemas.microsoft.com/office/powerpoint/2010/main" val="4180612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ttp://allthingschill.com/img/halo_3_cover.jpg"/>
          <p:cNvPicPr>
            <a:picLocks noChangeAspect="1" noChangeArrowheads="1"/>
          </p:cNvPicPr>
          <p:nvPr/>
        </p:nvPicPr>
        <p:blipFill rotWithShape="1">
          <a:blip r:embed="rId2"/>
          <a:srcRect l="106" t="14555" r="2758" b="32524"/>
          <a:stretch/>
        </p:blipFill>
        <p:spPr bwMode="auto">
          <a:xfrm>
            <a:off x="6481560" y="234278"/>
            <a:ext cx="2268049" cy="1726955"/>
          </a:xfrm>
          <a:prstGeom prst="roundRect">
            <a:avLst>
              <a:gd name="adj" fmla="val 0"/>
            </a:avLst>
          </a:prstGeom>
          <a:solidFill>
            <a:srgbClr val="FFFFFF">
              <a:shade val="85000"/>
            </a:srgbClr>
          </a:solidFill>
          <a:ln w="12700">
            <a:solidFill>
              <a:schemeClr val="tx1"/>
            </a:solidFill>
          </a:ln>
          <a:effectLst/>
        </p:spPr>
      </p:pic>
      <p:sp>
        <p:nvSpPr>
          <p:cNvPr id="2" name="Title 1"/>
          <p:cNvSpPr>
            <a:spLocks noGrp="1"/>
          </p:cNvSpPr>
          <p:nvPr>
            <p:ph type="title"/>
          </p:nvPr>
        </p:nvSpPr>
        <p:spPr/>
        <p:txBody>
          <a:bodyPr/>
          <a:lstStyle/>
          <a:p>
            <a:r>
              <a:rPr lang="en-GB" dirty="0" err="1" smtClean="0"/>
              <a:t>TrueSkill</a:t>
            </a:r>
            <a:endParaRPr lang="en-GB" dirty="0"/>
          </a:p>
        </p:txBody>
      </p:sp>
      <p:sp>
        <p:nvSpPr>
          <p:cNvPr id="3" name="Content Placeholder 2"/>
          <p:cNvSpPr>
            <a:spLocks noGrp="1"/>
          </p:cNvSpPr>
          <p:nvPr>
            <p:ph idx="4294967295"/>
          </p:nvPr>
        </p:nvSpPr>
        <p:spPr>
          <a:xfrm>
            <a:off x="628649" y="1666155"/>
            <a:ext cx="8120958" cy="4651571"/>
          </a:xfrm>
          <a:prstGeom prst="rect">
            <a:avLst/>
          </a:prstGeom>
        </p:spPr>
        <p:txBody>
          <a:bodyPr>
            <a:normAutofit fontScale="70000" lnSpcReduction="20000"/>
          </a:bodyPr>
          <a:lstStyle/>
          <a:p>
            <a:pPr marL="0" indent="0">
              <a:buNone/>
            </a:pPr>
            <a:r>
              <a:rPr lang="en-GB" b="1" dirty="0" smtClean="0"/>
              <a:t>DATA:</a:t>
            </a:r>
          </a:p>
          <a:p>
            <a:r>
              <a:rPr lang="en-GB" dirty="0" smtClean="0"/>
              <a:t>Table of </a:t>
            </a:r>
            <a:r>
              <a:rPr lang="en-GB" b="1" dirty="0" smtClean="0"/>
              <a:t>players</a:t>
            </a:r>
            <a:r>
              <a:rPr lang="en-GB" dirty="0" smtClean="0"/>
              <a:t> in a two player game</a:t>
            </a:r>
          </a:p>
          <a:p>
            <a:r>
              <a:rPr lang="en-GB" dirty="0" smtClean="0"/>
              <a:t>Table of </a:t>
            </a:r>
            <a:r>
              <a:rPr lang="en-GB" b="1" dirty="0" smtClean="0"/>
              <a:t>matches</a:t>
            </a:r>
            <a:r>
              <a:rPr lang="en-GB" dirty="0" smtClean="0"/>
              <a:t> between pairs of players with some outcomes</a:t>
            </a:r>
          </a:p>
          <a:p>
            <a:pPr marL="0" indent="0">
              <a:buNone/>
            </a:pPr>
            <a:endParaRPr lang="en-GB" dirty="0" smtClean="0"/>
          </a:p>
          <a:p>
            <a:pPr marL="0" indent="0">
              <a:buNone/>
            </a:pPr>
            <a:r>
              <a:rPr lang="en-GB" b="1" dirty="0" smtClean="0"/>
              <a:t>PROBLEM(s):</a:t>
            </a:r>
          </a:p>
          <a:p>
            <a:r>
              <a:rPr lang="en-GB" dirty="0" smtClean="0"/>
              <a:t>Infer: player ranking by skill, given known match outcomes</a:t>
            </a:r>
          </a:p>
          <a:p>
            <a:r>
              <a:rPr lang="en-GB" dirty="0" smtClean="0"/>
              <a:t>Predict: probable values for unknown match outcomes </a:t>
            </a:r>
          </a:p>
          <a:p>
            <a:pPr marL="0" indent="0">
              <a:buNone/>
            </a:pPr>
            <a:endParaRPr lang="en-GB" dirty="0" smtClean="0"/>
          </a:p>
          <a:p>
            <a:pPr marL="0" indent="0">
              <a:buNone/>
            </a:pPr>
            <a:r>
              <a:rPr lang="en-GB" b="1" dirty="0" smtClean="0"/>
              <a:t>THE MODEL</a:t>
            </a:r>
          </a:p>
          <a:p>
            <a:r>
              <a:rPr lang="en-GB" dirty="0" smtClean="0"/>
              <a:t>Each player has a latent skill, a real drawn from a Gaussian.</a:t>
            </a:r>
          </a:p>
          <a:p>
            <a:r>
              <a:rPr lang="en-GB" dirty="0" smtClean="0"/>
              <a:t>For each match:</a:t>
            </a:r>
          </a:p>
          <a:p>
            <a:pPr lvl="1"/>
            <a:r>
              <a:rPr lang="en-GB" sz="2843" dirty="0"/>
              <a:t>a player’s performance is a noisy copy of her skill;</a:t>
            </a:r>
          </a:p>
          <a:p>
            <a:pPr lvl="1"/>
            <a:r>
              <a:rPr lang="en-GB" sz="2843" dirty="0"/>
              <a:t>player 1 wins if her performance exceeds player 2’s performance.</a:t>
            </a:r>
          </a:p>
        </p:txBody>
      </p:sp>
      <p:sp>
        <p:nvSpPr>
          <p:cNvPr id="7" name="AutoShape 2" descr="TrueSkill™ Ranking System"/>
          <p:cNvSpPr>
            <a:spLocks noChangeAspect="1" noChangeArrowheads="1"/>
          </p:cNvSpPr>
          <p:nvPr/>
        </p:nvSpPr>
        <p:spPr bwMode="auto">
          <a:xfrm>
            <a:off x="47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TrueSkill™ Ranking System"/>
          <p:cNvSpPr>
            <a:spLocks noChangeAspect="1" noChangeArrowheads="1"/>
          </p:cNvSpPr>
          <p:nvPr/>
        </p:nvSpPr>
        <p:spPr bwMode="auto">
          <a:xfrm>
            <a:off x="161925"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86" t="3211" r="3067" b="39934"/>
          <a:stretch/>
        </p:blipFill>
        <p:spPr bwMode="auto">
          <a:xfrm>
            <a:off x="2882594" y="158143"/>
            <a:ext cx="2634557" cy="142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03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TrueSkill</a:t>
            </a:r>
            <a:r>
              <a:rPr lang="en-GB" dirty="0" smtClean="0"/>
              <a:t> – Data </a:t>
            </a:r>
            <a:endParaRPr lang="en-GB" dirty="0"/>
          </a:p>
        </p:txBody>
      </p:sp>
      <p:sp>
        <p:nvSpPr>
          <p:cNvPr id="6" name="Slide Number Placeholder 5"/>
          <p:cNvSpPr>
            <a:spLocks noGrp="1"/>
          </p:cNvSpPr>
          <p:nvPr>
            <p:ph type="sldNum" sz="quarter" idx="12"/>
          </p:nvPr>
        </p:nvSpPr>
        <p:spPr/>
        <p:txBody>
          <a:bodyPr/>
          <a:lstStyle/>
          <a:p>
            <a:fld id="{0FB3D110-65DF-4D23-960E-5B67D967660A}" type="slidenum">
              <a:rPr lang="en-GB" smtClean="0"/>
              <a:t>11</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905454746"/>
              </p:ext>
            </p:extLst>
          </p:nvPr>
        </p:nvGraphicFramePr>
        <p:xfrm>
          <a:off x="797384" y="2448965"/>
          <a:ext cx="2158895" cy="685800"/>
        </p:xfrm>
        <a:graphic>
          <a:graphicData uri="http://schemas.openxmlformats.org/drawingml/2006/table">
            <a:tbl>
              <a:tblPr firstRow="1" bandRow="1">
                <a:tableStyleId>{5C22544A-7EE6-4342-B048-85BDC9FD1C3A}</a:tableStyleId>
              </a:tblPr>
              <a:tblGrid>
                <a:gridCol w="976825"/>
                <a:gridCol w="1182070"/>
              </a:tblGrid>
              <a:tr h="222885">
                <a:tc>
                  <a:txBody>
                    <a:bodyPr/>
                    <a:lstStyle/>
                    <a:p>
                      <a:r>
                        <a:rPr lang="en-GB" sz="1800" b="1" i="0" dirty="0" smtClean="0"/>
                        <a:t>Players</a:t>
                      </a:r>
                      <a:endParaRPr lang="en-GB" sz="1800" b="1" i="0" dirty="0"/>
                    </a:p>
                  </a:txBody>
                  <a:tcPr marL="68580" marR="68580" marT="34290" marB="34290"/>
                </a:tc>
                <a:tc>
                  <a:txBody>
                    <a:bodyPr/>
                    <a:lstStyle/>
                    <a:p>
                      <a:endParaRPr lang="en-GB" sz="1800" b="1" i="0" dirty="0"/>
                    </a:p>
                  </a:txBody>
                  <a:tcPr marL="68580" marR="68580" marT="34290" marB="34290">
                    <a:noFill/>
                  </a:tcPr>
                </a:tc>
              </a:tr>
              <a:tr h="222885">
                <a:tc>
                  <a:txBody>
                    <a:bodyPr/>
                    <a:lstStyle/>
                    <a:p>
                      <a:r>
                        <a:rPr lang="en-GB" sz="1800" i="0" dirty="0" smtClean="0"/>
                        <a:t>Name</a:t>
                      </a:r>
                      <a:endParaRPr lang="en-GB" sz="1800" i="0" dirty="0"/>
                    </a:p>
                  </a:txBody>
                  <a:tcPr marL="68580" marR="68580" marT="34290" marB="34290">
                    <a:solidFill>
                      <a:schemeClr val="accent1"/>
                    </a:solidFill>
                  </a:tcPr>
                </a:tc>
                <a:tc>
                  <a:txBody>
                    <a:bodyPr/>
                    <a:lstStyle/>
                    <a:p>
                      <a:r>
                        <a:rPr lang="en-GB" sz="1800" i="0" dirty="0" smtClean="0"/>
                        <a:t>string</a:t>
                      </a:r>
                      <a:endParaRPr lang="en-GB" sz="1800" i="0" dirty="0"/>
                    </a:p>
                  </a:txBody>
                  <a:tcPr marL="68580" marR="68580" marT="34290" marB="34290">
                    <a:solidFill>
                      <a:schemeClr val="accent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12851071"/>
              </p:ext>
            </p:extLst>
          </p:nvPr>
        </p:nvGraphicFramePr>
        <p:xfrm>
          <a:off x="797384" y="3468673"/>
          <a:ext cx="2716476" cy="1371600"/>
        </p:xfrm>
        <a:graphic>
          <a:graphicData uri="http://schemas.openxmlformats.org/drawingml/2006/table">
            <a:tbl>
              <a:tblPr firstRow="1" bandRow="1">
                <a:tableStyleId>{5C22544A-7EE6-4342-B048-85BDC9FD1C3A}</a:tableStyleId>
              </a:tblPr>
              <a:tblGrid>
                <a:gridCol w="1004120"/>
                <a:gridCol w="1712356"/>
              </a:tblGrid>
              <a:tr h="222885">
                <a:tc>
                  <a:txBody>
                    <a:bodyPr/>
                    <a:lstStyle/>
                    <a:p>
                      <a:r>
                        <a:rPr lang="en-GB" sz="1800" b="1" i="0" dirty="0" smtClean="0"/>
                        <a:t>Matches</a:t>
                      </a:r>
                      <a:endParaRPr lang="en-GB" sz="1800" b="1" i="0" dirty="0"/>
                    </a:p>
                  </a:txBody>
                  <a:tcPr marL="68580" marR="68580" marT="34290" marB="34290"/>
                </a:tc>
                <a:tc>
                  <a:txBody>
                    <a:bodyPr/>
                    <a:lstStyle/>
                    <a:p>
                      <a:endParaRPr lang="en-GB" sz="1800" b="1" i="0" dirty="0"/>
                    </a:p>
                  </a:txBody>
                  <a:tcPr marL="68580" marR="68580" marT="34290" marB="34290">
                    <a:noFill/>
                  </a:tcPr>
                </a:tc>
              </a:tr>
              <a:tr h="222885">
                <a:tc>
                  <a:txBody>
                    <a:bodyPr/>
                    <a:lstStyle/>
                    <a:p>
                      <a:r>
                        <a:rPr lang="en-GB" sz="1800" i="0" dirty="0" smtClean="0"/>
                        <a:t>Player1</a:t>
                      </a:r>
                      <a:endParaRPr lang="en-GB" sz="1800" i="0" dirty="0"/>
                    </a:p>
                  </a:txBody>
                  <a:tcPr marL="68580" marR="68580" marT="34290" marB="34290">
                    <a:solidFill>
                      <a:schemeClr val="accent1"/>
                    </a:solidFill>
                  </a:tcPr>
                </a:tc>
                <a:tc>
                  <a:txBody>
                    <a:bodyPr/>
                    <a:lstStyle/>
                    <a:p>
                      <a:r>
                        <a:rPr lang="en-GB" sz="1800" i="0" dirty="0" smtClean="0"/>
                        <a:t>Link(Players)</a:t>
                      </a:r>
                      <a:endParaRPr lang="en-GB" sz="1800" i="0" dirty="0"/>
                    </a:p>
                  </a:txBody>
                  <a:tcPr marL="68580" marR="68580" marT="34290" marB="34290">
                    <a:solidFill>
                      <a:schemeClr val="accent1"/>
                    </a:solidFill>
                  </a:tcPr>
                </a:tc>
              </a:tr>
              <a:tr h="222885">
                <a:tc>
                  <a:txBody>
                    <a:bodyPr/>
                    <a:lstStyle/>
                    <a:p>
                      <a:r>
                        <a:rPr lang="en-GB" sz="1800" i="0" dirty="0" smtClean="0"/>
                        <a:t>Player2</a:t>
                      </a:r>
                      <a:endParaRPr lang="en-GB" sz="1800" i="0" dirty="0"/>
                    </a:p>
                  </a:txBody>
                  <a:tcPr marL="68580" marR="68580" marT="34290" marB="34290">
                    <a:solidFill>
                      <a:schemeClr val="accent1"/>
                    </a:solidFill>
                  </a:tcPr>
                </a:tc>
                <a:tc>
                  <a:txBody>
                    <a:bodyPr/>
                    <a:lstStyle/>
                    <a:p>
                      <a:r>
                        <a:rPr lang="en-GB" sz="1800" i="0" dirty="0" smtClean="0"/>
                        <a:t>Link(Players)</a:t>
                      </a:r>
                      <a:endParaRPr lang="en-GB" sz="1800" i="0" dirty="0"/>
                    </a:p>
                  </a:txBody>
                  <a:tcPr marL="68580" marR="68580" marT="34290" marB="34290">
                    <a:solidFill>
                      <a:schemeClr val="accent1"/>
                    </a:solidFill>
                  </a:tcPr>
                </a:tc>
              </a:tr>
              <a:tr h="222885">
                <a:tc>
                  <a:txBody>
                    <a:bodyPr/>
                    <a:lstStyle/>
                    <a:p>
                      <a:r>
                        <a:rPr lang="en-GB" sz="1800" i="0" dirty="0" smtClean="0"/>
                        <a:t>Win1</a:t>
                      </a:r>
                      <a:endParaRPr lang="en-GB" sz="1800" i="0" dirty="0"/>
                    </a:p>
                  </a:txBody>
                  <a:tcPr marL="68580" marR="68580" marT="34290" marB="34290">
                    <a:solidFill>
                      <a:schemeClr val="accent1"/>
                    </a:solidFill>
                  </a:tcPr>
                </a:tc>
                <a:tc>
                  <a:txBody>
                    <a:bodyPr/>
                    <a:lstStyle/>
                    <a:p>
                      <a:r>
                        <a:rPr lang="en-GB" sz="1800" i="0" dirty="0" smtClean="0"/>
                        <a:t>bool</a:t>
                      </a:r>
                      <a:endParaRPr lang="en-GB" sz="1800" i="0" dirty="0"/>
                    </a:p>
                  </a:txBody>
                  <a:tcPr marL="68580" marR="68580" marT="34290" marB="34290">
                    <a:solidFill>
                      <a:schemeClr val="accent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22464680"/>
              </p:ext>
            </p:extLst>
          </p:nvPr>
        </p:nvGraphicFramePr>
        <p:xfrm>
          <a:off x="5129325" y="2338631"/>
          <a:ext cx="1328626" cy="1371600"/>
        </p:xfrm>
        <a:graphic>
          <a:graphicData uri="http://schemas.openxmlformats.org/drawingml/2006/table">
            <a:tbl>
              <a:tblPr firstRow="1" bandRow="1">
                <a:tableStyleId>{5C22544A-7EE6-4342-B048-85BDC9FD1C3A}</a:tableStyleId>
              </a:tblPr>
              <a:tblGrid>
                <a:gridCol w="427517"/>
                <a:gridCol w="901109"/>
              </a:tblGrid>
              <a:tr h="278130">
                <a:tc>
                  <a:txBody>
                    <a:bodyPr/>
                    <a:lstStyle/>
                    <a:p>
                      <a:r>
                        <a:rPr lang="en-GB" sz="1800" dirty="0" smtClean="0"/>
                        <a:t>ID</a:t>
                      </a:r>
                      <a:endParaRPr lang="en-GB" sz="1800" dirty="0"/>
                    </a:p>
                  </a:txBody>
                  <a:tcPr marL="68580" marR="68580" marT="34290" marB="34290">
                    <a:solidFill>
                      <a:schemeClr val="bg1"/>
                    </a:solidFill>
                  </a:tcPr>
                </a:tc>
                <a:tc>
                  <a:txBody>
                    <a:bodyPr/>
                    <a:lstStyle/>
                    <a:p>
                      <a:r>
                        <a:rPr lang="en-GB" sz="1800" dirty="0" smtClean="0"/>
                        <a:t>Name</a:t>
                      </a:r>
                      <a:endParaRPr lang="en-GB" sz="1800" dirty="0"/>
                    </a:p>
                  </a:txBody>
                  <a:tcPr marL="68580" marR="68580" marT="34290" marB="34290"/>
                </a:tc>
              </a:tr>
              <a:tr h="278130">
                <a:tc>
                  <a:txBody>
                    <a:bodyPr/>
                    <a:lstStyle/>
                    <a:p>
                      <a:r>
                        <a:rPr lang="en-GB" sz="1800" dirty="0" smtClean="0"/>
                        <a:t>0</a:t>
                      </a:r>
                      <a:endParaRPr lang="en-GB" sz="1800" dirty="0"/>
                    </a:p>
                  </a:txBody>
                  <a:tcPr marL="68580" marR="68580" marT="34290" marB="34290"/>
                </a:tc>
                <a:tc>
                  <a:txBody>
                    <a:bodyPr/>
                    <a:lstStyle/>
                    <a:p>
                      <a:r>
                        <a:rPr lang="en-GB" sz="1800" dirty="0" smtClean="0"/>
                        <a:t>Alice</a:t>
                      </a:r>
                      <a:endParaRPr lang="en-GB" sz="1800" dirty="0"/>
                    </a:p>
                  </a:txBody>
                  <a:tcPr marL="68580" marR="68580" marT="34290" marB="34290"/>
                </a:tc>
              </a:tr>
              <a:tr h="278130">
                <a:tc>
                  <a:txBody>
                    <a:bodyPr/>
                    <a:lstStyle/>
                    <a:p>
                      <a:r>
                        <a:rPr lang="en-GB" sz="1800" dirty="0" smtClean="0"/>
                        <a:t>1</a:t>
                      </a:r>
                      <a:endParaRPr lang="en-GB" sz="1800" dirty="0"/>
                    </a:p>
                  </a:txBody>
                  <a:tcPr marL="68580" marR="68580" marT="34290" marB="34290"/>
                </a:tc>
                <a:tc>
                  <a:txBody>
                    <a:bodyPr/>
                    <a:lstStyle/>
                    <a:p>
                      <a:r>
                        <a:rPr lang="en-GB" sz="1800" dirty="0" smtClean="0"/>
                        <a:t>Bob</a:t>
                      </a:r>
                      <a:endParaRPr lang="en-GB" sz="1800" dirty="0"/>
                    </a:p>
                  </a:txBody>
                  <a:tcPr marL="68580" marR="68580" marT="34290" marB="34290"/>
                </a:tc>
              </a:tr>
              <a:tr h="278130">
                <a:tc>
                  <a:txBody>
                    <a:bodyPr/>
                    <a:lstStyle/>
                    <a:p>
                      <a:r>
                        <a:rPr lang="en-GB" sz="1800" dirty="0" smtClean="0"/>
                        <a:t>2</a:t>
                      </a:r>
                      <a:endParaRPr lang="en-GB" sz="1800" dirty="0"/>
                    </a:p>
                  </a:txBody>
                  <a:tcPr marL="68580" marR="68580" marT="34290" marB="34290"/>
                </a:tc>
                <a:tc>
                  <a:txBody>
                    <a:bodyPr/>
                    <a:lstStyle/>
                    <a:p>
                      <a:r>
                        <a:rPr lang="en-GB" sz="1800" dirty="0" smtClean="0"/>
                        <a:t>Cynthia</a:t>
                      </a:r>
                      <a:endParaRPr lang="en-GB" sz="1800" dirty="0"/>
                    </a:p>
                  </a:txBody>
                  <a:tcPr marL="68580" marR="68580" marT="34290" marB="3429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16173541"/>
              </p:ext>
            </p:extLst>
          </p:nvPr>
        </p:nvGraphicFramePr>
        <p:xfrm>
          <a:off x="4982017" y="4290811"/>
          <a:ext cx="2951865" cy="1028700"/>
        </p:xfrm>
        <a:graphic>
          <a:graphicData uri="http://schemas.openxmlformats.org/drawingml/2006/table">
            <a:tbl>
              <a:tblPr firstRow="1" bandRow="1">
                <a:tableStyleId>{5C22544A-7EE6-4342-B048-85BDC9FD1C3A}</a:tableStyleId>
              </a:tblPr>
              <a:tblGrid>
                <a:gridCol w="537320"/>
                <a:gridCol w="845927"/>
                <a:gridCol w="873736"/>
                <a:gridCol w="694882"/>
              </a:tblGrid>
              <a:tr h="278130">
                <a:tc>
                  <a:txBody>
                    <a:bodyPr/>
                    <a:lstStyle/>
                    <a:p>
                      <a:r>
                        <a:rPr lang="en-GB" sz="1800" dirty="0" smtClean="0"/>
                        <a:t>ID</a:t>
                      </a:r>
                      <a:endParaRPr lang="en-GB" sz="1800" dirty="0"/>
                    </a:p>
                  </a:txBody>
                  <a:tcPr marL="68580" marR="68580" marT="34290" marB="34290">
                    <a:solidFill>
                      <a:schemeClr val="bg1"/>
                    </a:solidFill>
                  </a:tcPr>
                </a:tc>
                <a:tc>
                  <a:txBody>
                    <a:bodyPr/>
                    <a:lstStyle/>
                    <a:p>
                      <a:r>
                        <a:rPr lang="en-GB" sz="1800" dirty="0" smtClean="0"/>
                        <a:t>Player1</a:t>
                      </a:r>
                      <a:endParaRPr lang="en-GB" sz="1800" dirty="0"/>
                    </a:p>
                  </a:txBody>
                  <a:tcPr marL="68580" marR="68580" marT="34290" marB="34290"/>
                </a:tc>
                <a:tc>
                  <a:txBody>
                    <a:bodyPr/>
                    <a:lstStyle/>
                    <a:p>
                      <a:r>
                        <a:rPr lang="en-GB" sz="1800" dirty="0" smtClean="0"/>
                        <a:t>Player2</a:t>
                      </a:r>
                      <a:endParaRPr lang="en-GB" sz="1800" dirty="0"/>
                    </a:p>
                  </a:txBody>
                  <a:tcPr marL="68580" marR="68580" marT="34290" marB="34290"/>
                </a:tc>
                <a:tc>
                  <a:txBody>
                    <a:bodyPr/>
                    <a:lstStyle/>
                    <a:p>
                      <a:r>
                        <a:rPr lang="en-GB" sz="1800" dirty="0" smtClean="0">
                          <a:solidFill>
                            <a:schemeClr val="bg1"/>
                          </a:solidFill>
                        </a:rPr>
                        <a:t>Win1</a:t>
                      </a:r>
                      <a:endParaRPr lang="en-GB" sz="1800" dirty="0">
                        <a:solidFill>
                          <a:schemeClr val="bg1"/>
                        </a:solidFill>
                      </a:endParaRPr>
                    </a:p>
                  </a:txBody>
                  <a:tcPr marL="68580" marR="68580" marT="34290" marB="34290">
                    <a:solidFill>
                      <a:schemeClr val="accent1"/>
                    </a:solidFill>
                  </a:tcPr>
                </a:tc>
              </a:tr>
              <a:tr h="278130">
                <a:tc>
                  <a:txBody>
                    <a:bodyPr/>
                    <a:lstStyle/>
                    <a:p>
                      <a:r>
                        <a:rPr lang="en-GB" sz="1800" dirty="0" smtClean="0"/>
                        <a:t>0</a:t>
                      </a:r>
                      <a:endParaRPr lang="en-GB" sz="1800" dirty="0"/>
                    </a:p>
                  </a:txBody>
                  <a:tcPr marL="68580" marR="68580" marT="34290" marB="34290"/>
                </a:tc>
                <a:tc>
                  <a:txBody>
                    <a:bodyPr/>
                    <a:lstStyle/>
                    <a:p>
                      <a:r>
                        <a:rPr lang="en-GB" sz="1800" dirty="0" smtClean="0"/>
                        <a:t>0</a:t>
                      </a:r>
                      <a:endParaRPr lang="en-GB" sz="1800" dirty="0"/>
                    </a:p>
                  </a:txBody>
                  <a:tcPr marL="68580" marR="68580" marT="34290" marB="34290"/>
                </a:tc>
                <a:tc>
                  <a:txBody>
                    <a:bodyPr/>
                    <a:lstStyle/>
                    <a:p>
                      <a:r>
                        <a:rPr lang="en-GB" sz="1800" dirty="0" smtClean="0"/>
                        <a:t>1</a:t>
                      </a:r>
                      <a:endParaRPr lang="en-GB" sz="1800" dirty="0"/>
                    </a:p>
                  </a:txBody>
                  <a:tcPr marL="68580" marR="68580" marT="34290" marB="34290"/>
                </a:tc>
                <a:tc>
                  <a:txBody>
                    <a:bodyPr/>
                    <a:lstStyle/>
                    <a:p>
                      <a:r>
                        <a:rPr lang="en-GB" sz="1800" dirty="0" smtClean="0"/>
                        <a:t>False</a:t>
                      </a:r>
                      <a:endParaRPr lang="en-GB" sz="1800" dirty="0"/>
                    </a:p>
                  </a:txBody>
                  <a:tcPr marL="68580" marR="68580" marT="34290" marB="34290"/>
                </a:tc>
              </a:tr>
              <a:tr h="278130">
                <a:tc>
                  <a:txBody>
                    <a:bodyPr/>
                    <a:lstStyle/>
                    <a:p>
                      <a:r>
                        <a:rPr lang="en-GB" sz="1800" dirty="0" smtClean="0"/>
                        <a:t>1</a:t>
                      </a:r>
                      <a:endParaRPr lang="en-GB" sz="1800" dirty="0"/>
                    </a:p>
                  </a:txBody>
                  <a:tcPr marL="68580" marR="68580" marT="34290" marB="34290"/>
                </a:tc>
                <a:tc>
                  <a:txBody>
                    <a:bodyPr/>
                    <a:lstStyle/>
                    <a:p>
                      <a:r>
                        <a:rPr lang="en-GB" sz="1800" dirty="0" smtClean="0"/>
                        <a:t>1</a:t>
                      </a:r>
                      <a:endParaRPr lang="en-GB" sz="1800" dirty="0"/>
                    </a:p>
                  </a:txBody>
                  <a:tcPr marL="68580" marR="68580" marT="34290" marB="34290"/>
                </a:tc>
                <a:tc>
                  <a:txBody>
                    <a:bodyPr/>
                    <a:lstStyle/>
                    <a:p>
                      <a:r>
                        <a:rPr lang="en-GB" sz="1800" dirty="0" smtClean="0"/>
                        <a:t>2</a:t>
                      </a:r>
                      <a:endParaRPr lang="en-GB" sz="1800" dirty="0"/>
                    </a:p>
                  </a:txBody>
                  <a:tcPr marL="68580" marR="68580" marT="34290" marB="34290"/>
                </a:tc>
                <a:tc>
                  <a:txBody>
                    <a:bodyPr/>
                    <a:lstStyle/>
                    <a:p>
                      <a:r>
                        <a:rPr lang="en-GB" sz="1800" dirty="0" smtClean="0"/>
                        <a:t>False</a:t>
                      </a:r>
                      <a:endParaRPr lang="en-GB" sz="1800" dirty="0"/>
                    </a:p>
                  </a:txBody>
                  <a:tcPr marL="68580" marR="68580" marT="34290" marB="34290"/>
                </a:tc>
              </a:tr>
            </a:tbl>
          </a:graphicData>
        </a:graphic>
      </p:graphicFrame>
    </p:spTree>
    <p:extLst>
      <p:ext uri="{BB962C8B-B14F-4D97-AF65-F5344CB8AC3E}">
        <p14:creationId xmlns:p14="http://schemas.microsoft.com/office/powerpoint/2010/main" val="2563990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7206" y="124018"/>
            <a:ext cx="3566395" cy="2876125"/>
          </a:xfrm>
          <a:prstGeom prst="rect">
            <a:avLst/>
          </a:prstGeom>
        </p:spPr>
      </p:pic>
      <p:sp>
        <p:nvSpPr>
          <p:cNvPr id="3" name="Title 2"/>
          <p:cNvSpPr>
            <a:spLocks noGrp="1"/>
          </p:cNvSpPr>
          <p:nvPr>
            <p:ph type="title"/>
          </p:nvPr>
        </p:nvSpPr>
        <p:spPr/>
        <p:txBody>
          <a:bodyPr/>
          <a:lstStyle/>
          <a:p>
            <a:r>
              <a:rPr lang="en-GB" dirty="0" err="1" smtClean="0"/>
              <a:t>TrueSkill</a:t>
            </a:r>
            <a:endParaRPr lang="en-GB" dirty="0"/>
          </a:p>
        </p:txBody>
      </p:sp>
      <p:sp>
        <p:nvSpPr>
          <p:cNvPr id="6" name="Slide Number Placeholder 5"/>
          <p:cNvSpPr>
            <a:spLocks noGrp="1"/>
          </p:cNvSpPr>
          <p:nvPr>
            <p:ph type="sldNum" sz="quarter" idx="12"/>
          </p:nvPr>
        </p:nvSpPr>
        <p:spPr/>
        <p:txBody>
          <a:bodyPr/>
          <a:lstStyle/>
          <a:p>
            <a:fld id="{0FB3D110-65DF-4D23-960E-5B67D967660A}" type="slidenum">
              <a:rPr lang="en-GB" smtClean="0"/>
              <a:t>12</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504573893"/>
              </p:ext>
            </p:extLst>
          </p:nvPr>
        </p:nvGraphicFramePr>
        <p:xfrm>
          <a:off x="960317" y="2004588"/>
          <a:ext cx="4747207" cy="1028700"/>
        </p:xfrm>
        <a:graphic>
          <a:graphicData uri="http://schemas.openxmlformats.org/drawingml/2006/table">
            <a:tbl>
              <a:tblPr firstRow="1" bandRow="1">
                <a:tableStyleId>{5C22544A-7EE6-4342-B048-85BDC9FD1C3A}</a:tableStyleId>
              </a:tblPr>
              <a:tblGrid>
                <a:gridCol w="887676"/>
                <a:gridCol w="762000"/>
                <a:gridCol w="885825"/>
                <a:gridCol w="2211706"/>
              </a:tblGrid>
              <a:tr h="222885">
                <a:tc>
                  <a:txBody>
                    <a:bodyPr/>
                    <a:lstStyle/>
                    <a:p>
                      <a:r>
                        <a:rPr lang="en-GB" sz="1800" b="1" i="0" dirty="0" smtClean="0"/>
                        <a:t>Players</a:t>
                      </a:r>
                      <a:endParaRPr lang="en-GB" sz="1800" b="1" i="0" dirty="0"/>
                    </a:p>
                  </a:txBody>
                  <a:tcPr marL="68580" marR="68580" marT="34290" marB="34290"/>
                </a:tc>
                <a:tc>
                  <a:txBody>
                    <a:bodyPr/>
                    <a:lstStyle/>
                    <a:p>
                      <a:endParaRPr lang="en-GB" sz="1800" b="1" i="0" dirty="0"/>
                    </a:p>
                  </a:txBody>
                  <a:tcPr marL="68580" marR="68580" marT="34290" marB="34290">
                    <a:noFill/>
                  </a:tcPr>
                </a:tc>
                <a:tc>
                  <a:txBody>
                    <a:bodyPr/>
                    <a:lstStyle/>
                    <a:p>
                      <a:endParaRPr lang="en-GB" sz="1800" b="1" i="0" dirty="0"/>
                    </a:p>
                  </a:txBody>
                  <a:tcPr marL="68580" marR="68580" marT="34290" marB="34290">
                    <a:noFill/>
                  </a:tcPr>
                </a:tc>
                <a:tc>
                  <a:txBody>
                    <a:bodyPr/>
                    <a:lstStyle/>
                    <a:p>
                      <a:endParaRPr lang="en-GB" sz="1800" b="1" i="0" dirty="0"/>
                    </a:p>
                  </a:txBody>
                  <a:tcPr marL="68580" marR="68580" marT="34290" marB="34290">
                    <a:noFill/>
                  </a:tcPr>
                </a:tc>
              </a:tr>
              <a:tr h="222885">
                <a:tc>
                  <a:txBody>
                    <a:bodyPr/>
                    <a:lstStyle/>
                    <a:p>
                      <a:r>
                        <a:rPr lang="en-GB" sz="1800" i="0" dirty="0" smtClean="0"/>
                        <a:t>Name</a:t>
                      </a:r>
                      <a:endParaRPr lang="en-GB" sz="1800" i="0" dirty="0"/>
                    </a:p>
                  </a:txBody>
                  <a:tcPr marL="68580" marR="68580" marT="34290" marB="34290">
                    <a:solidFill>
                      <a:schemeClr val="accent1"/>
                    </a:solidFill>
                  </a:tcPr>
                </a:tc>
                <a:tc>
                  <a:txBody>
                    <a:bodyPr/>
                    <a:lstStyle/>
                    <a:p>
                      <a:r>
                        <a:rPr lang="en-GB" sz="1800" i="0" smtClean="0"/>
                        <a:t>string</a:t>
                      </a:r>
                      <a:endParaRPr lang="en-GB" sz="1800" i="0" dirty="0"/>
                    </a:p>
                  </a:txBody>
                  <a:tcPr marL="68580" marR="68580" marT="34290" marB="34290">
                    <a:solidFill>
                      <a:schemeClr val="accent1"/>
                    </a:solidFill>
                  </a:tcPr>
                </a:tc>
                <a:tc>
                  <a:txBody>
                    <a:bodyPr/>
                    <a:lstStyle/>
                    <a:p>
                      <a:r>
                        <a:rPr lang="en-GB" sz="1800" i="0" dirty="0" smtClean="0"/>
                        <a:t>input</a:t>
                      </a:r>
                      <a:endParaRPr lang="en-GB" sz="1800" i="0" dirty="0"/>
                    </a:p>
                  </a:txBody>
                  <a:tcPr marL="68580" marR="68580" marT="34290" marB="34290">
                    <a:solidFill>
                      <a:schemeClr val="accent1"/>
                    </a:solidFill>
                  </a:tcPr>
                </a:tc>
                <a:tc>
                  <a:txBody>
                    <a:bodyPr/>
                    <a:lstStyle/>
                    <a:p>
                      <a:endParaRPr lang="en-GB" sz="1800" i="0" dirty="0"/>
                    </a:p>
                  </a:txBody>
                  <a:tcPr marL="68580" marR="68580" marT="34290" marB="34290">
                    <a:solidFill>
                      <a:schemeClr val="accent1"/>
                    </a:solidFill>
                  </a:tcPr>
                </a:tc>
              </a:tr>
              <a:tr h="222885">
                <a:tc>
                  <a:txBody>
                    <a:bodyPr/>
                    <a:lstStyle/>
                    <a:p>
                      <a:r>
                        <a:rPr lang="en-GB" sz="1800" i="0" dirty="0" smtClean="0"/>
                        <a:t>Skill</a:t>
                      </a:r>
                      <a:endParaRPr lang="en-GB" sz="1800" i="0" dirty="0"/>
                    </a:p>
                  </a:txBody>
                  <a:tcPr marL="68580" marR="68580" marT="34290" marB="34290">
                    <a:solidFill>
                      <a:schemeClr val="accent3"/>
                    </a:solidFill>
                  </a:tcPr>
                </a:tc>
                <a:tc>
                  <a:txBody>
                    <a:bodyPr/>
                    <a:lstStyle/>
                    <a:p>
                      <a:r>
                        <a:rPr lang="en-GB" sz="1800" i="0" dirty="0" smtClean="0"/>
                        <a:t>real</a:t>
                      </a:r>
                      <a:endParaRPr lang="en-GB" sz="1800" i="0" dirty="0"/>
                    </a:p>
                  </a:txBody>
                  <a:tcPr marL="68580" marR="68580" marT="34290" marB="34290">
                    <a:solidFill>
                      <a:schemeClr val="accent3"/>
                    </a:solidFill>
                  </a:tcPr>
                </a:tc>
                <a:tc>
                  <a:txBody>
                    <a:bodyPr/>
                    <a:lstStyle/>
                    <a:p>
                      <a:r>
                        <a:rPr lang="en-GB" sz="1800" i="0" dirty="0" smtClean="0"/>
                        <a:t>latent</a:t>
                      </a:r>
                      <a:endParaRPr lang="en-GB" sz="1800" i="0" dirty="0"/>
                    </a:p>
                  </a:txBody>
                  <a:tcPr marL="68580" marR="68580" marT="34290" marB="34290">
                    <a:solidFill>
                      <a:schemeClr val="accent3"/>
                    </a:solidFill>
                  </a:tcPr>
                </a:tc>
                <a:tc>
                  <a:txBody>
                    <a:bodyPr/>
                    <a:lstStyle/>
                    <a:p>
                      <a:r>
                        <a:rPr lang="en-GB" sz="1800" i="0" dirty="0" smtClean="0"/>
                        <a:t>Gaussian(25.0,0.01)</a:t>
                      </a:r>
                      <a:endParaRPr lang="en-GB" sz="1800" i="0" dirty="0"/>
                    </a:p>
                  </a:txBody>
                  <a:tcPr marL="68580" marR="68580" marT="34290" marB="34290">
                    <a:solidFill>
                      <a:schemeClr val="accent3"/>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67091138"/>
              </p:ext>
            </p:extLst>
          </p:nvPr>
        </p:nvGraphicFramePr>
        <p:xfrm>
          <a:off x="945105" y="3314290"/>
          <a:ext cx="6450275" cy="2057400"/>
        </p:xfrm>
        <a:graphic>
          <a:graphicData uri="http://schemas.openxmlformats.org/drawingml/2006/table">
            <a:tbl>
              <a:tblPr firstRow="1" bandRow="1">
                <a:tableStyleId>{5C22544A-7EE6-4342-B048-85BDC9FD1C3A}</a:tableStyleId>
              </a:tblPr>
              <a:tblGrid>
                <a:gridCol w="1021025"/>
                <a:gridCol w="1371600"/>
                <a:gridCol w="857250"/>
                <a:gridCol w="3200400"/>
              </a:tblGrid>
              <a:tr h="222885">
                <a:tc>
                  <a:txBody>
                    <a:bodyPr/>
                    <a:lstStyle/>
                    <a:p>
                      <a:r>
                        <a:rPr lang="en-GB" sz="1800" b="1" i="0" dirty="0" smtClean="0"/>
                        <a:t>Matches</a:t>
                      </a:r>
                      <a:endParaRPr lang="en-GB" sz="1800" b="1" i="0" dirty="0"/>
                    </a:p>
                  </a:txBody>
                  <a:tcPr marL="68580" marR="68580" marT="34290" marB="34290"/>
                </a:tc>
                <a:tc>
                  <a:txBody>
                    <a:bodyPr/>
                    <a:lstStyle/>
                    <a:p>
                      <a:endParaRPr lang="en-GB" sz="1800" b="1" i="0" dirty="0"/>
                    </a:p>
                  </a:txBody>
                  <a:tcPr marL="68580" marR="68580" marT="34290" marB="34290">
                    <a:noFill/>
                  </a:tcPr>
                </a:tc>
                <a:tc>
                  <a:txBody>
                    <a:bodyPr/>
                    <a:lstStyle/>
                    <a:p>
                      <a:endParaRPr lang="en-GB" sz="1800" b="1" i="0" dirty="0"/>
                    </a:p>
                  </a:txBody>
                  <a:tcPr marL="68580" marR="68580" marT="34290" marB="34290">
                    <a:noFill/>
                  </a:tcPr>
                </a:tc>
                <a:tc>
                  <a:txBody>
                    <a:bodyPr/>
                    <a:lstStyle/>
                    <a:p>
                      <a:endParaRPr lang="en-GB" sz="1800" b="1" i="0" dirty="0"/>
                    </a:p>
                  </a:txBody>
                  <a:tcPr marL="68580" marR="68580" marT="34290" marB="34290">
                    <a:noFill/>
                  </a:tcPr>
                </a:tc>
              </a:tr>
              <a:tr h="222885">
                <a:tc>
                  <a:txBody>
                    <a:bodyPr/>
                    <a:lstStyle/>
                    <a:p>
                      <a:r>
                        <a:rPr lang="en-GB" sz="1800" i="0" dirty="0" smtClean="0"/>
                        <a:t>Player1</a:t>
                      </a:r>
                      <a:endParaRPr lang="en-GB" sz="1800" i="0" dirty="0"/>
                    </a:p>
                  </a:txBody>
                  <a:tcPr marL="68580" marR="68580" marT="34290" marB="34290">
                    <a:solidFill>
                      <a:schemeClr val="accent1"/>
                    </a:solidFill>
                  </a:tcPr>
                </a:tc>
                <a:tc>
                  <a:txBody>
                    <a:bodyPr/>
                    <a:lstStyle/>
                    <a:p>
                      <a:r>
                        <a:rPr lang="en-GB" sz="1800" i="0" dirty="0" smtClean="0"/>
                        <a:t>link(Players)</a:t>
                      </a:r>
                      <a:endParaRPr lang="en-GB" sz="1800" i="0" dirty="0"/>
                    </a:p>
                  </a:txBody>
                  <a:tcPr marL="68580" marR="68580" marT="34290" marB="34290">
                    <a:solidFill>
                      <a:schemeClr val="accent1"/>
                    </a:solidFill>
                  </a:tcPr>
                </a:tc>
                <a:tc>
                  <a:txBody>
                    <a:bodyPr/>
                    <a:lstStyle/>
                    <a:p>
                      <a:r>
                        <a:rPr lang="en-GB" sz="1800" i="0" dirty="0" smtClean="0"/>
                        <a:t>input</a:t>
                      </a:r>
                      <a:endParaRPr lang="en-GB" sz="1800" i="0" dirty="0"/>
                    </a:p>
                  </a:txBody>
                  <a:tcPr marL="68580" marR="68580" marT="34290" marB="34290">
                    <a:solidFill>
                      <a:schemeClr val="accent1"/>
                    </a:solidFill>
                  </a:tcPr>
                </a:tc>
                <a:tc>
                  <a:txBody>
                    <a:bodyPr/>
                    <a:lstStyle/>
                    <a:p>
                      <a:endParaRPr lang="en-GB" sz="1800" i="0" dirty="0" smtClean="0"/>
                    </a:p>
                  </a:txBody>
                  <a:tcPr marL="68580" marR="68580" marT="34290" marB="34290">
                    <a:solidFill>
                      <a:schemeClr val="accent1"/>
                    </a:solidFill>
                  </a:tcPr>
                </a:tc>
              </a:tr>
              <a:tr h="222885">
                <a:tc>
                  <a:txBody>
                    <a:bodyPr/>
                    <a:lstStyle/>
                    <a:p>
                      <a:r>
                        <a:rPr lang="en-GB" sz="1800" i="0" dirty="0" smtClean="0"/>
                        <a:t>Player2</a:t>
                      </a:r>
                      <a:endParaRPr lang="en-GB" sz="1800" i="0" dirty="0"/>
                    </a:p>
                  </a:txBody>
                  <a:tcPr marL="68580" marR="68580" marT="34290" marB="34290">
                    <a:solidFill>
                      <a:schemeClr val="accent1"/>
                    </a:solidFill>
                  </a:tcPr>
                </a:tc>
                <a:tc>
                  <a:txBody>
                    <a:bodyPr/>
                    <a:lstStyle/>
                    <a:p>
                      <a:r>
                        <a:rPr lang="en-GB" sz="1800" i="0" dirty="0" smtClean="0"/>
                        <a:t>link(Players)</a:t>
                      </a:r>
                      <a:endParaRPr lang="en-GB" sz="1800" i="0" dirty="0"/>
                    </a:p>
                  </a:txBody>
                  <a:tcPr marL="68580" marR="68580" marT="34290" marB="34290">
                    <a:solidFill>
                      <a:schemeClr val="accent1"/>
                    </a:solidFill>
                  </a:tcPr>
                </a:tc>
                <a:tc>
                  <a:txBody>
                    <a:bodyPr/>
                    <a:lstStyle/>
                    <a:p>
                      <a:r>
                        <a:rPr lang="en-GB" sz="1800" i="0" dirty="0" smtClean="0"/>
                        <a:t>input</a:t>
                      </a:r>
                      <a:endParaRPr lang="en-GB" sz="1800" i="0" dirty="0"/>
                    </a:p>
                  </a:txBody>
                  <a:tcPr marL="68580" marR="68580" marT="34290" marB="34290">
                    <a:solidFill>
                      <a:schemeClr val="accent1"/>
                    </a:solidFill>
                  </a:tcPr>
                </a:tc>
                <a:tc>
                  <a:txBody>
                    <a:bodyPr/>
                    <a:lstStyle/>
                    <a:p>
                      <a:endParaRPr lang="en-GB" sz="1800" i="0" dirty="0" smtClean="0"/>
                    </a:p>
                  </a:txBody>
                  <a:tcPr marL="68580" marR="68580" marT="34290" marB="34290">
                    <a:solidFill>
                      <a:schemeClr val="accent1"/>
                    </a:solidFill>
                  </a:tcPr>
                </a:tc>
              </a:tr>
              <a:tr h="222885">
                <a:tc>
                  <a:txBody>
                    <a:bodyPr/>
                    <a:lstStyle/>
                    <a:p>
                      <a:r>
                        <a:rPr lang="en-GB" sz="1800" i="0" dirty="0" smtClean="0"/>
                        <a:t>Perf1</a:t>
                      </a:r>
                      <a:endParaRPr lang="en-GB" sz="1800" i="0" dirty="0"/>
                    </a:p>
                  </a:txBody>
                  <a:tcPr marL="68580" marR="68580" marT="34290" marB="34290">
                    <a:solidFill>
                      <a:schemeClr val="accent3"/>
                    </a:solidFill>
                  </a:tcPr>
                </a:tc>
                <a:tc>
                  <a:txBody>
                    <a:bodyPr/>
                    <a:lstStyle/>
                    <a:p>
                      <a:r>
                        <a:rPr lang="en-GB" sz="1800" i="0" dirty="0" smtClean="0"/>
                        <a:t>real</a:t>
                      </a:r>
                      <a:endParaRPr lang="en-GB" sz="1800" i="0" dirty="0"/>
                    </a:p>
                  </a:txBody>
                  <a:tcPr marL="68580" marR="68580" marT="34290" marB="34290">
                    <a:solidFill>
                      <a:schemeClr val="accent3"/>
                    </a:solidFill>
                  </a:tcPr>
                </a:tc>
                <a:tc>
                  <a:txBody>
                    <a:bodyPr/>
                    <a:lstStyle/>
                    <a:p>
                      <a:r>
                        <a:rPr lang="en-GB" sz="1800" i="0" dirty="0" smtClean="0"/>
                        <a:t>latent</a:t>
                      </a:r>
                      <a:endParaRPr lang="en-GB" sz="1800" i="0" dirty="0"/>
                    </a:p>
                  </a:txBody>
                  <a:tcPr marL="68580" marR="68580" marT="34290" marB="34290">
                    <a:solidFill>
                      <a:schemeClr val="accent3"/>
                    </a:solidFill>
                  </a:tcPr>
                </a:tc>
                <a:tc>
                  <a:txBody>
                    <a:bodyPr/>
                    <a:lstStyle/>
                    <a:p>
                      <a:r>
                        <a:rPr lang="en-GB" sz="1800" i="0" baseline="0" dirty="0" smtClean="0"/>
                        <a:t>Gaussian (Player1.Skill, 1.0)</a:t>
                      </a:r>
                    </a:p>
                  </a:txBody>
                  <a:tcPr marL="68580" marR="68580" marT="34290" marB="34290">
                    <a:solidFill>
                      <a:schemeClr val="accent3"/>
                    </a:solidFill>
                  </a:tcPr>
                </a:tc>
              </a:tr>
              <a:tr h="0">
                <a:tc>
                  <a:txBody>
                    <a:bodyPr/>
                    <a:lstStyle/>
                    <a:p>
                      <a:r>
                        <a:rPr lang="en-GB" sz="1800" i="0" dirty="0" smtClean="0"/>
                        <a:t>Perf2</a:t>
                      </a:r>
                      <a:endParaRPr lang="en-GB" sz="1800" i="0" dirty="0"/>
                    </a:p>
                  </a:txBody>
                  <a:tcPr marL="68580" marR="68580" marT="34290" marB="34290">
                    <a:solidFill>
                      <a:schemeClr val="accent3"/>
                    </a:solidFill>
                  </a:tcPr>
                </a:tc>
                <a:tc>
                  <a:txBody>
                    <a:bodyPr/>
                    <a:lstStyle/>
                    <a:p>
                      <a:r>
                        <a:rPr lang="en-GB" sz="1800" i="0" dirty="0" smtClean="0"/>
                        <a:t>real</a:t>
                      </a:r>
                      <a:endParaRPr lang="en-GB" sz="1800" i="0" dirty="0"/>
                    </a:p>
                  </a:txBody>
                  <a:tcPr marL="68580" marR="68580" marT="34290" marB="34290">
                    <a:solidFill>
                      <a:schemeClr val="accent3"/>
                    </a:solidFill>
                  </a:tcPr>
                </a:tc>
                <a:tc>
                  <a:txBody>
                    <a:bodyPr/>
                    <a:lstStyle/>
                    <a:p>
                      <a:r>
                        <a:rPr lang="en-GB" sz="1800" i="0" dirty="0" smtClean="0"/>
                        <a:t>latent</a:t>
                      </a:r>
                      <a:endParaRPr lang="en-GB" sz="1800" i="0" dirty="0"/>
                    </a:p>
                  </a:txBody>
                  <a:tcPr marL="68580" marR="68580" marT="34290" marB="34290">
                    <a:solidFill>
                      <a:schemeClr val="accent3"/>
                    </a:solidFill>
                  </a:tcPr>
                </a:tc>
                <a:tc>
                  <a:txBody>
                    <a:bodyPr/>
                    <a:lstStyle/>
                    <a:p>
                      <a:r>
                        <a:rPr lang="en-GB" sz="1800" i="0" baseline="0" dirty="0" smtClean="0"/>
                        <a:t>Gaussian (Player2.Skill, 1.0)</a:t>
                      </a:r>
                    </a:p>
                  </a:txBody>
                  <a:tcPr marL="68580" marR="68580" marT="34290" marB="34290">
                    <a:solidFill>
                      <a:schemeClr val="accent3"/>
                    </a:solidFill>
                  </a:tcPr>
                </a:tc>
              </a:tr>
              <a:tr h="222885">
                <a:tc>
                  <a:txBody>
                    <a:bodyPr/>
                    <a:lstStyle/>
                    <a:p>
                      <a:r>
                        <a:rPr lang="en-GB" sz="1800" i="0" dirty="0" smtClean="0"/>
                        <a:t>Win1</a:t>
                      </a:r>
                      <a:endParaRPr lang="en-GB" sz="1800" i="0" dirty="0"/>
                    </a:p>
                  </a:txBody>
                  <a:tcPr marL="68580" marR="68580" marT="34290" marB="34290">
                    <a:solidFill>
                      <a:schemeClr val="accent2"/>
                    </a:solidFill>
                  </a:tcPr>
                </a:tc>
                <a:tc>
                  <a:txBody>
                    <a:bodyPr/>
                    <a:lstStyle/>
                    <a:p>
                      <a:r>
                        <a:rPr lang="en-GB" sz="1800" i="0" dirty="0" smtClean="0"/>
                        <a:t>bool</a:t>
                      </a:r>
                      <a:endParaRPr lang="en-GB" sz="1800" i="0" dirty="0"/>
                    </a:p>
                  </a:txBody>
                  <a:tcPr marL="68580" marR="68580" marT="34290" marB="34290">
                    <a:solidFill>
                      <a:schemeClr val="accent2"/>
                    </a:solidFill>
                  </a:tcPr>
                </a:tc>
                <a:tc>
                  <a:txBody>
                    <a:bodyPr/>
                    <a:lstStyle/>
                    <a:p>
                      <a:r>
                        <a:rPr lang="en-GB" sz="1800" i="0" dirty="0" smtClean="0"/>
                        <a:t>output</a:t>
                      </a:r>
                      <a:endParaRPr lang="en-GB" sz="1800" i="0" dirty="0"/>
                    </a:p>
                  </a:txBody>
                  <a:tcPr marL="68580" marR="68580" marT="34290" marB="34290">
                    <a:solidFill>
                      <a:schemeClr val="accent2"/>
                    </a:solidFill>
                  </a:tcPr>
                </a:tc>
                <a:tc>
                  <a:txBody>
                    <a:bodyPr/>
                    <a:lstStyle/>
                    <a:p>
                      <a:r>
                        <a:rPr lang="en-GB" sz="1800" i="0" baseline="0" dirty="0" smtClean="0"/>
                        <a:t>Perf1 &gt; Perf2</a:t>
                      </a:r>
                    </a:p>
                  </a:txBody>
                  <a:tcPr marL="68580" marR="68580" marT="34290" marB="34290">
                    <a:solidFill>
                      <a:schemeClr val="accent2"/>
                    </a:solidFill>
                  </a:tcPr>
                </a:tc>
              </a:tr>
            </a:tbl>
          </a:graphicData>
        </a:graphic>
      </p:graphicFrame>
    </p:spTree>
    <p:extLst>
      <p:ext uri="{BB962C8B-B14F-4D97-AF65-F5344CB8AC3E}">
        <p14:creationId xmlns:p14="http://schemas.microsoft.com/office/powerpoint/2010/main" val="117390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Query-by-latent Column</a:t>
            </a:r>
            <a:endParaRPr lang="en-GB" dirty="0"/>
          </a:p>
        </p:txBody>
      </p:sp>
      <p:sp>
        <p:nvSpPr>
          <p:cNvPr id="5" name="Slide Number Placeholder 4"/>
          <p:cNvSpPr>
            <a:spLocks noGrp="1"/>
          </p:cNvSpPr>
          <p:nvPr>
            <p:ph type="sldNum" sz="quarter" idx="12"/>
          </p:nvPr>
        </p:nvSpPr>
        <p:spPr/>
        <p:txBody>
          <a:bodyPr/>
          <a:lstStyle/>
          <a:p>
            <a:fld id="{0FB3D110-65DF-4D23-960E-5B67D967660A}" type="slidenum">
              <a:rPr lang="en-GB" smtClean="0"/>
              <a:t>13</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683109155"/>
              </p:ext>
            </p:extLst>
          </p:nvPr>
        </p:nvGraphicFramePr>
        <p:xfrm>
          <a:off x="1455011" y="1690689"/>
          <a:ext cx="1328626" cy="1371600"/>
        </p:xfrm>
        <a:graphic>
          <a:graphicData uri="http://schemas.openxmlformats.org/drawingml/2006/table">
            <a:tbl>
              <a:tblPr firstRow="1" bandRow="1">
                <a:tableStyleId>{5C22544A-7EE6-4342-B048-85BDC9FD1C3A}</a:tableStyleId>
              </a:tblPr>
              <a:tblGrid>
                <a:gridCol w="427517"/>
                <a:gridCol w="901109"/>
              </a:tblGrid>
              <a:tr h="278130">
                <a:tc>
                  <a:txBody>
                    <a:bodyPr/>
                    <a:lstStyle/>
                    <a:p>
                      <a:r>
                        <a:rPr lang="en-GB" sz="1800" dirty="0" smtClean="0"/>
                        <a:t>ID</a:t>
                      </a:r>
                      <a:endParaRPr lang="en-GB" sz="1800" dirty="0"/>
                    </a:p>
                  </a:txBody>
                  <a:tcPr marL="68580" marR="68580" marT="34290" marB="34290">
                    <a:solidFill>
                      <a:schemeClr val="bg1"/>
                    </a:solidFill>
                  </a:tcPr>
                </a:tc>
                <a:tc>
                  <a:txBody>
                    <a:bodyPr/>
                    <a:lstStyle/>
                    <a:p>
                      <a:r>
                        <a:rPr lang="en-GB" sz="1800" dirty="0" smtClean="0"/>
                        <a:t>Name</a:t>
                      </a:r>
                      <a:endParaRPr lang="en-GB" sz="1800" dirty="0"/>
                    </a:p>
                  </a:txBody>
                  <a:tcPr marL="68580" marR="68580" marT="34290" marB="34290"/>
                </a:tc>
              </a:tr>
              <a:tr h="278130">
                <a:tc>
                  <a:txBody>
                    <a:bodyPr/>
                    <a:lstStyle/>
                    <a:p>
                      <a:r>
                        <a:rPr lang="en-GB" sz="1800" dirty="0" smtClean="0"/>
                        <a:t>0</a:t>
                      </a:r>
                      <a:endParaRPr lang="en-GB" sz="1800" dirty="0"/>
                    </a:p>
                  </a:txBody>
                  <a:tcPr marL="68580" marR="68580" marT="34290" marB="34290"/>
                </a:tc>
                <a:tc>
                  <a:txBody>
                    <a:bodyPr/>
                    <a:lstStyle/>
                    <a:p>
                      <a:r>
                        <a:rPr lang="en-GB" sz="1800" dirty="0" smtClean="0"/>
                        <a:t>Alice</a:t>
                      </a:r>
                      <a:endParaRPr lang="en-GB" sz="1800" dirty="0"/>
                    </a:p>
                  </a:txBody>
                  <a:tcPr marL="68580" marR="68580" marT="34290" marB="34290"/>
                </a:tc>
              </a:tr>
              <a:tr h="278130">
                <a:tc>
                  <a:txBody>
                    <a:bodyPr/>
                    <a:lstStyle/>
                    <a:p>
                      <a:r>
                        <a:rPr lang="en-GB" sz="1800" dirty="0" smtClean="0"/>
                        <a:t>1</a:t>
                      </a:r>
                      <a:endParaRPr lang="en-GB" sz="1800" dirty="0"/>
                    </a:p>
                  </a:txBody>
                  <a:tcPr marL="68580" marR="68580" marT="34290" marB="34290"/>
                </a:tc>
                <a:tc>
                  <a:txBody>
                    <a:bodyPr/>
                    <a:lstStyle/>
                    <a:p>
                      <a:r>
                        <a:rPr lang="en-GB" sz="1800" dirty="0" smtClean="0"/>
                        <a:t>Bob</a:t>
                      </a:r>
                      <a:endParaRPr lang="en-GB" sz="1800" dirty="0"/>
                    </a:p>
                  </a:txBody>
                  <a:tcPr marL="68580" marR="68580" marT="34290" marB="34290"/>
                </a:tc>
              </a:tr>
              <a:tr h="278130">
                <a:tc>
                  <a:txBody>
                    <a:bodyPr/>
                    <a:lstStyle/>
                    <a:p>
                      <a:r>
                        <a:rPr lang="en-GB" sz="1800" dirty="0" smtClean="0"/>
                        <a:t>2</a:t>
                      </a:r>
                      <a:endParaRPr lang="en-GB" sz="1800" dirty="0"/>
                    </a:p>
                  </a:txBody>
                  <a:tcPr marL="68580" marR="68580" marT="34290" marB="34290"/>
                </a:tc>
                <a:tc>
                  <a:txBody>
                    <a:bodyPr/>
                    <a:lstStyle/>
                    <a:p>
                      <a:r>
                        <a:rPr lang="en-GB" sz="1800" dirty="0" smtClean="0"/>
                        <a:t>Cynthia</a:t>
                      </a:r>
                      <a:endParaRPr lang="en-GB" sz="1800" dirty="0"/>
                    </a:p>
                  </a:txBody>
                  <a:tcPr marL="68580" marR="68580" marT="34290" marB="3429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97967079"/>
              </p:ext>
            </p:extLst>
          </p:nvPr>
        </p:nvGraphicFramePr>
        <p:xfrm>
          <a:off x="3506085" y="1690689"/>
          <a:ext cx="2951865" cy="1028700"/>
        </p:xfrm>
        <a:graphic>
          <a:graphicData uri="http://schemas.openxmlformats.org/drawingml/2006/table">
            <a:tbl>
              <a:tblPr firstRow="1" bandRow="1">
                <a:tableStyleId>{5C22544A-7EE6-4342-B048-85BDC9FD1C3A}</a:tableStyleId>
              </a:tblPr>
              <a:tblGrid>
                <a:gridCol w="537320"/>
                <a:gridCol w="845927"/>
                <a:gridCol w="883671"/>
                <a:gridCol w="684947"/>
              </a:tblGrid>
              <a:tr h="278130">
                <a:tc>
                  <a:txBody>
                    <a:bodyPr/>
                    <a:lstStyle/>
                    <a:p>
                      <a:r>
                        <a:rPr lang="en-GB" sz="1800" dirty="0" smtClean="0"/>
                        <a:t>ID</a:t>
                      </a:r>
                      <a:endParaRPr lang="en-GB" sz="1800" dirty="0"/>
                    </a:p>
                  </a:txBody>
                  <a:tcPr marL="68580" marR="68580" marT="34290" marB="34290">
                    <a:solidFill>
                      <a:schemeClr val="bg1"/>
                    </a:solidFill>
                  </a:tcPr>
                </a:tc>
                <a:tc>
                  <a:txBody>
                    <a:bodyPr/>
                    <a:lstStyle/>
                    <a:p>
                      <a:r>
                        <a:rPr lang="en-GB" sz="1800" dirty="0" smtClean="0"/>
                        <a:t>Player1</a:t>
                      </a:r>
                      <a:endParaRPr lang="en-GB" sz="1800" dirty="0"/>
                    </a:p>
                  </a:txBody>
                  <a:tcPr marL="68580" marR="68580" marT="34290" marB="34290"/>
                </a:tc>
                <a:tc>
                  <a:txBody>
                    <a:bodyPr/>
                    <a:lstStyle/>
                    <a:p>
                      <a:r>
                        <a:rPr lang="en-GB" sz="1800" dirty="0" smtClean="0"/>
                        <a:t>Player2</a:t>
                      </a:r>
                      <a:endParaRPr lang="en-GB" sz="1800" dirty="0"/>
                    </a:p>
                  </a:txBody>
                  <a:tcPr marL="68580" marR="68580" marT="34290" marB="34290"/>
                </a:tc>
                <a:tc>
                  <a:txBody>
                    <a:bodyPr/>
                    <a:lstStyle/>
                    <a:p>
                      <a:r>
                        <a:rPr lang="en-GB" sz="1800" dirty="0" smtClean="0"/>
                        <a:t>Win1</a:t>
                      </a:r>
                      <a:endParaRPr lang="en-GB" sz="1800" dirty="0"/>
                    </a:p>
                  </a:txBody>
                  <a:tcPr marL="68580" marR="68580" marT="34290" marB="34290">
                    <a:solidFill>
                      <a:schemeClr val="accent1"/>
                    </a:solidFill>
                  </a:tcPr>
                </a:tc>
              </a:tr>
              <a:tr h="278130">
                <a:tc>
                  <a:txBody>
                    <a:bodyPr/>
                    <a:lstStyle/>
                    <a:p>
                      <a:r>
                        <a:rPr lang="en-GB" sz="1800" dirty="0" smtClean="0"/>
                        <a:t>0</a:t>
                      </a:r>
                      <a:endParaRPr lang="en-GB" sz="1800" dirty="0"/>
                    </a:p>
                  </a:txBody>
                  <a:tcPr marL="68580" marR="68580" marT="34290" marB="34290"/>
                </a:tc>
                <a:tc>
                  <a:txBody>
                    <a:bodyPr/>
                    <a:lstStyle/>
                    <a:p>
                      <a:r>
                        <a:rPr lang="en-GB" sz="1800" dirty="0" smtClean="0"/>
                        <a:t>0</a:t>
                      </a:r>
                      <a:endParaRPr lang="en-GB" sz="1800" dirty="0"/>
                    </a:p>
                  </a:txBody>
                  <a:tcPr marL="68580" marR="68580" marT="34290" marB="34290"/>
                </a:tc>
                <a:tc>
                  <a:txBody>
                    <a:bodyPr/>
                    <a:lstStyle/>
                    <a:p>
                      <a:r>
                        <a:rPr lang="en-GB" sz="1800" dirty="0" smtClean="0"/>
                        <a:t>1</a:t>
                      </a:r>
                      <a:endParaRPr lang="en-GB" sz="1800" dirty="0"/>
                    </a:p>
                  </a:txBody>
                  <a:tcPr marL="68580" marR="68580" marT="34290" marB="34290"/>
                </a:tc>
                <a:tc>
                  <a:txBody>
                    <a:bodyPr/>
                    <a:lstStyle/>
                    <a:p>
                      <a:r>
                        <a:rPr lang="en-GB" sz="1800" dirty="0" smtClean="0"/>
                        <a:t>False</a:t>
                      </a:r>
                      <a:endParaRPr lang="en-GB" sz="1800" dirty="0"/>
                    </a:p>
                  </a:txBody>
                  <a:tcPr marL="68580" marR="68580" marT="34290" marB="34290"/>
                </a:tc>
              </a:tr>
              <a:tr h="278130">
                <a:tc>
                  <a:txBody>
                    <a:bodyPr/>
                    <a:lstStyle/>
                    <a:p>
                      <a:r>
                        <a:rPr lang="en-GB" sz="1800" dirty="0" smtClean="0"/>
                        <a:t>1</a:t>
                      </a:r>
                      <a:endParaRPr lang="en-GB" sz="1800" dirty="0"/>
                    </a:p>
                  </a:txBody>
                  <a:tcPr marL="68580" marR="68580" marT="34290" marB="34290"/>
                </a:tc>
                <a:tc>
                  <a:txBody>
                    <a:bodyPr/>
                    <a:lstStyle/>
                    <a:p>
                      <a:r>
                        <a:rPr lang="en-GB" sz="1800" dirty="0" smtClean="0"/>
                        <a:t>1</a:t>
                      </a:r>
                      <a:endParaRPr lang="en-GB" sz="1800" dirty="0"/>
                    </a:p>
                  </a:txBody>
                  <a:tcPr marL="68580" marR="68580" marT="34290" marB="34290"/>
                </a:tc>
                <a:tc>
                  <a:txBody>
                    <a:bodyPr/>
                    <a:lstStyle/>
                    <a:p>
                      <a:r>
                        <a:rPr lang="en-GB" sz="1800" dirty="0" smtClean="0"/>
                        <a:t>2</a:t>
                      </a:r>
                      <a:endParaRPr lang="en-GB" sz="1800" dirty="0"/>
                    </a:p>
                  </a:txBody>
                  <a:tcPr marL="68580" marR="68580" marT="34290" marB="34290"/>
                </a:tc>
                <a:tc>
                  <a:txBody>
                    <a:bodyPr/>
                    <a:lstStyle/>
                    <a:p>
                      <a:r>
                        <a:rPr lang="en-GB" sz="1800" dirty="0" smtClean="0"/>
                        <a:t>False</a:t>
                      </a:r>
                      <a:endParaRPr lang="en-GB" sz="1800" dirty="0"/>
                    </a:p>
                  </a:txBody>
                  <a:tcPr marL="68580" marR="68580" marT="34290" marB="3429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2368692"/>
              </p:ext>
            </p:extLst>
          </p:nvPr>
        </p:nvGraphicFramePr>
        <p:xfrm>
          <a:off x="704000" y="4479925"/>
          <a:ext cx="2698419" cy="1371600"/>
        </p:xfrm>
        <a:graphic>
          <a:graphicData uri="http://schemas.openxmlformats.org/drawingml/2006/table">
            <a:tbl>
              <a:tblPr firstRow="1" bandRow="1">
                <a:tableStyleId>{5C22544A-7EE6-4342-B048-85BDC9FD1C3A}</a:tableStyleId>
              </a:tblPr>
              <a:tblGrid>
                <a:gridCol w="585254"/>
                <a:gridCol w="2113165"/>
              </a:tblGrid>
              <a:tr h="278130">
                <a:tc>
                  <a:txBody>
                    <a:bodyPr/>
                    <a:lstStyle/>
                    <a:p>
                      <a:r>
                        <a:rPr lang="en-GB" sz="1800" dirty="0" smtClean="0"/>
                        <a:t>ID</a:t>
                      </a:r>
                      <a:endParaRPr lang="en-GB" sz="1800" dirty="0"/>
                    </a:p>
                  </a:txBody>
                  <a:tcPr marL="68580" marR="68580" marT="34290" marB="34290">
                    <a:solidFill>
                      <a:schemeClr val="bg1"/>
                    </a:solidFill>
                  </a:tcPr>
                </a:tc>
                <a:tc>
                  <a:txBody>
                    <a:bodyPr/>
                    <a:lstStyle/>
                    <a:p>
                      <a:r>
                        <a:rPr lang="en-GB" sz="1800" i="0" dirty="0" smtClean="0"/>
                        <a:t>Skill</a:t>
                      </a:r>
                      <a:endParaRPr lang="en-GB" sz="1800" i="0" dirty="0"/>
                    </a:p>
                  </a:txBody>
                  <a:tcPr marL="68580" marR="68580" marT="34290" marB="34290">
                    <a:solidFill>
                      <a:schemeClr val="accent3"/>
                    </a:solidFill>
                  </a:tcPr>
                </a:tc>
              </a:tr>
              <a:tr h="278130">
                <a:tc>
                  <a:txBody>
                    <a:bodyPr/>
                    <a:lstStyle/>
                    <a:p>
                      <a:r>
                        <a:rPr lang="en-GB" sz="1800" dirty="0" smtClean="0"/>
                        <a:t>0</a:t>
                      </a:r>
                      <a:endParaRPr lang="en-GB" sz="1800" dirty="0"/>
                    </a:p>
                  </a:txBody>
                  <a:tcPr marL="68580" marR="68580" marT="34290" marB="34290"/>
                </a:tc>
                <a:tc>
                  <a:txBody>
                    <a:bodyPr/>
                    <a:lstStyle/>
                    <a:p>
                      <a:r>
                        <a:rPr lang="en-GB" sz="1800" b="0" i="0" dirty="0" smtClean="0"/>
                        <a:t>Gaussian(22.5,1.45)</a:t>
                      </a:r>
                      <a:endParaRPr lang="en-GB" sz="1800" b="0" i="0" dirty="0"/>
                    </a:p>
                  </a:txBody>
                  <a:tcPr marL="68580" marR="68580" marT="34290" marB="34290">
                    <a:solidFill>
                      <a:schemeClr val="accent4"/>
                    </a:solidFill>
                  </a:tcPr>
                </a:tc>
              </a:tr>
              <a:tr h="278130">
                <a:tc>
                  <a:txBody>
                    <a:bodyPr/>
                    <a:lstStyle/>
                    <a:p>
                      <a:r>
                        <a:rPr lang="en-GB" sz="1800" dirty="0" smtClean="0"/>
                        <a:t>1</a:t>
                      </a:r>
                      <a:endParaRPr lang="en-GB" sz="1800" dirty="0"/>
                    </a:p>
                  </a:txBody>
                  <a:tcPr marL="68580" marR="68580" marT="34290" marB="34290"/>
                </a:tc>
                <a:tc>
                  <a:txBody>
                    <a:bodyPr/>
                    <a:lstStyle/>
                    <a:p>
                      <a:r>
                        <a:rPr lang="en-GB" sz="1800" b="0" i="0" dirty="0" smtClean="0"/>
                        <a:t>Gaussian(25.22,1.53</a:t>
                      </a:r>
                      <a:endParaRPr lang="en-GB" sz="1800" b="0" i="0" dirty="0"/>
                    </a:p>
                  </a:txBody>
                  <a:tcPr marL="68580" marR="68580" marT="34290" marB="34290">
                    <a:solidFill>
                      <a:schemeClr val="accent4"/>
                    </a:solidFill>
                  </a:tcPr>
                </a:tc>
              </a:tr>
              <a:tr h="278130">
                <a:tc>
                  <a:txBody>
                    <a:bodyPr/>
                    <a:lstStyle/>
                    <a:p>
                      <a:r>
                        <a:rPr lang="en-GB" sz="1800" dirty="0" smtClean="0"/>
                        <a:t>2</a:t>
                      </a:r>
                      <a:endParaRPr lang="en-GB" sz="1800" dirty="0"/>
                    </a:p>
                  </a:txBody>
                  <a:tcPr marL="68580" marR="68580" marT="34290" marB="34290"/>
                </a:tc>
                <a:tc>
                  <a:txBody>
                    <a:bodyPr/>
                    <a:lstStyle/>
                    <a:p>
                      <a:r>
                        <a:rPr lang="en-GB" sz="1800" b="0" i="0" dirty="0" smtClean="0"/>
                        <a:t>Gaussian(27.93,1.45)</a:t>
                      </a:r>
                      <a:endParaRPr lang="en-GB" sz="1800" b="0" i="0" dirty="0"/>
                    </a:p>
                  </a:txBody>
                  <a:tcPr marL="68580" marR="68580" marT="34290" marB="34290">
                    <a:solidFill>
                      <a:schemeClr val="accent4"/>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37929870"/>
              </p:ext>
            </p:extLst>
          </p:nvPr>
        </p:nvGraphicFramePr>
        <p:xfrm>
          <a:off x="3730518" y="4544513"/>
          <a:ext cx="4190737" cy="1028700"/>
        </p:xfrm>
        <a:graphic>
          <a:graphicData uri="http://schemas.openxmlformats.org/drawingml/2006/table">
            <a:tbl>
              <a:tblPr firstRow="1" bandRow="1">
                <a:tableStyleId>{5C22544A-7EE6-4342-B048-85BDC9FD1C3A}</a:tableStyleId>
              </a:tblPr>
              <a:tblGrid>
                <a:gridCol w="377939"/>
                <a:gridCol w="1867040"/>
                <a:gridCol w="1945758"/>
              </a:tblGrid>
              <a:tr h="278130">
                <a:tc>
                  <a:txBody>
                    <a:bodyPr/>
                    <a:lstStyle/>
                    <a:p>
                      <a:r>
                        <a:rPr lang="en-GB" sz="1800" dirty="0" smtClean="0"/>
                        <a:t>ID</a:t>
                      </a:r>
                      <a:endParaRPr lang="en-GB" sz="1800" dirty="0"/>
                    </a:p>
                  </a:txBody>
                  <a:tcPr marL="68580" marR="68580" marT="34290" marB="34290">
                    <a:solidFill>
                      <a:schemeClr val="bg1"/>
                    </a:solidFill>
                  </a:tcPr>
                </a:tc>
                <a:tc>
                  <a:txBody>
                    <a:bodyPr/>
                    <a:lstStyle/>
                    <a:p>
                      <a:r>
                        <a:rPr lang="en-GB" sz="1800" dirty="0" smtClean="0"/>
                        <a:t>Perf1</a:t>
                      </a:r>
                      <a:endParaRPr lang="en-GB" sz="1800" dirty="0"/>
                    </a:p>
                  </a:txBody>
                  <a:tcPr marL="68580" marR="68580" marT="34290" marB="34290">
                    <a:solidFill>
                      <a:schemeClr val="accent3"/>
                    </a:solidFill>
                  </a:tcPr>
                </a:tc>
                <a:tc>
                  <a:txBody>
                    <a:bodyPr/>
                    <a:lstStyle/>
                    <a:p>
                      <a:r>
                        <a:rPr lang="en-GB" sz="1800" dirty="0" smtClean="0"/>
                        <a:t>Perf2</a:t>
                      </a:r>
                      <a:endParaRPr lang="en-GB" sz="1800" dirty="0"/>
                    </a:p>
                  </a:txBody>
                  <a:tcPr marL="68580" marR="68580" marT="34290" marB="34290">
                    <a:solidFill>
                      <a:schemeClr val="accent3"/>
                    </a:solidFill>
                  </a:tcPr>
                </a:tc>
              </a:tr>
              <a:tr h="278130">
                <a:tc>
                  <a:txBody>
                    <a:bodyPr/>
                    <a:lstStyle/>
                    <a:p>
                      <a:r>
                        <a:rPr lang="en-GB" sz="1800" dirty="0" smtClean="0"/>
                        <a:t>0</a:t>
                      </a:r>
                      <a:endParaRPr lang="en-GB" sz="1800" dirty="0"/>
                    </a:p>
                  </a:txBody>
                  <a:tcPr marL="68580" marR="68580" marT="34290" marB="34290"/>
                </a:tc>
                <a:tc>
                  <a:txBody>
                    <a:bodyPr/>
                    <a:lstStyle/>
                    <a:p>
                      <a:r>
                        <a:rPr lang="en-GB" sz="1800" dirty="0" smtClean="0"/>
                        <a:t>Gaussian(22.5,1.1)</a:t>
                      </a:r>
                      <a:endParaRPr lang="en-GB" sz="1800" dirty="0"/>
                    </a:p>
                  </a:txBody>
                  <a:tcPr marL="68580" marR="68580" marT="34290" marB="34290">
                    <a:solidFill>
                      <a:schemeClr val="accent4"/>
                    </a:solidFill>
                  </a:tcPr>
                </a:tc>
                <a:tc>
                  <a:txBody>
                    <a:bodyPr/>
                    <a:lstStyle/>
                    <a:p>
                      <a:r>
                        <a:rPr lang="en-GB" sz="1800" dirty="0" smtClean="0"/>
                        <a:t>Gaussian(25.2,1.1)</a:t>
                      </a:r>
                      <a:endParaRPr lang="en-GB" sz="1800" dirty="0"/>
                    </a:p>
                  </a:txBody>
                  <a:tcPr marL="68580" marR="68580" marT="34290" marB="34290">
                    <a:solidFill>
                      <a:schemeClr val="accent4"/>
                    </a:solidFill>
                  </a:tcPr>
                </a:tc>
              </a:tr>
              <a:tr h="278130">
                <a:tc>
                  <a:txBody>
                    <a:bodyPr/>
                    <a:lstStyle/>
                    <a:p>
                      <a:r>
                        <a:rPr lang="en-GB" sz="1800" dirty="0" smtClean="0"/>
                        <a:t>1</a:t>
                      </a:r>
                      <a:endParaRPr lang="en-GB" sz="1800" dirty="0"/>
                    </a:p>
                  </a:txBody>
                  <a:tcPr marL="68580" marR="68580" marT="34290" marB="34290"/>
                </a:tc>
                <a:tc>
                  <a:txBody>
                    <a:bodyPr/>
                    <a:lstStyle/>
                    <a:p>
                      <a:r>
                        <a:rPr lang="en-GB" sz="1800" dirty="0" smtClean="0"/>
                        <a:t>Gaussian(25.2,1.1)</a:t>
                      </a:r>
                      <a:endParaRPr lang="en-GB" sz="1800" dirty="0"/>
                    </a:p>
                  </a:txBody>
                  <a:tcPr marL="68580" marR="68580" marT="34290" marB="34290">
                    <a:solidFill>
                      <a:schemeClr val="accent4"/>
                    </a:solidFill>
                  </a:tcPr>
                </a:tc>
                <a:tc>
                  <a:txBody>
                    <a:bodyPr/>
                    <a:lstStyle/>
                    <a:p>
                      <a:r>
                        <a:rPr lang="en-GB" sz="1800" dirty="0" smtClean="0"/>
                        <a:t>Gaussian(27.9,1.1)</a:t>
                      </a:r>
                      <a:endParaRPr lang="en-GB" sz="1800" dirty="0"/>
                    </a:p>
                  </a:txBody>
                  <a:tcPr marL="68580" marR="68580" marT="34290" marB="34290">
                    <a:solidFill>
                      <a:schemeClr val="accent4"/>
                    </a:solidFill>
                  </a:tcPr>
                </a:tc>
              </a:tr>
            </a:tbl>
          </a:graphicData>
        </a:graphic>
      </p:graphicFrame>
      <p:sp>
        <p:nvSpPr>
          <p:cNvPr id="10" name="Down Arrow 9"/>
          <p:cNvSpPr/>
          <p:nvPr/>
        </p:nvSpPr>
        <p:spPr>
          <a:xfrm>
            <a:off x="3363695" y="3382762"/>
            <a:ext cx="972879" cy="885160"/>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972776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Query-by-Missing-Value</a:t>
            </a:r>
            <a:endParaRPr lang="en-GB" dirty="0"/>
          </a:p>
        </p:txBody>
      </p:sp>
      <p:sp>
        <p:nvSpPr>
          <p:cNvPr id="5" name="Slide Number Placeholder 4"/>
          <p:cNvSpPr>
            <a:spLocks noGrp="1"/>
          </p:cNvSpPr>
          <p:nvPr>
            <p:ph type="sldNum" sz="quarter" idx="12"/>
          </p:nvPr>
        </p:nvSpPr>
        <p:spPr/>
        <p:txBody>
          <a:bodyPr/>
          <a:lstStyle/>
          <a:p>
            <a:fld id="{0FB3D110-65DF-4D23-960E-5B67D967660A}" type="slidenum">
              <a:rPr lang="en-GB" smtClean="0"/>
              <a:t>14</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922969359"/>
              </p:ext>
            </p:extLst>
          </p:nvPr>
        </p:nvGraphicFramePr>
        <p:xfrm>
          <a:off x="1872666" y="1798382"/>
          <a:ext cx="1328626" cy="1371600"/>
        </p:xfrm>
        <a:graphic>
          <a:graphicData uri="http://schemas.openxmlformats.org/drawingml/2006/table">
            <a:tbl>
              <a:tblPr firstRow="1" bandRow="1">
                <a:tableStyleId>{5C22544A-7EE6-4342-B048-85BDC9FD1C3A}</a:tableStyleId>
              </a:tblPr>
              <a:tblGrid>
                <a:gridCol w="427517"/>
                <a:gridCol w="901109"/>
              </a:tblGrid>
              <a:tr h="278130">
                <a:tc>
                  <a:txBody>
                    <a:bodyPr/>
                    <a:lstStyle/>
                    <a:p>
                      <a:r>
                        <a:rPr lang="en-GB" sz="1800" dirty="0" smtClean="0"/>
                        <a:t>ID</a:t>
                      </a:r>
                      <a:endParaRPr lang="en-GB" sz="1800" dirty="0"/>
                    </a:p>
                  </a:txBody>
                  <a:tcPr marL="68580" marR="68580" marT="34290" marB="34290">
                    <a:solidFill>
                      <a:schemeClr val="bg1"/>
                    </a:solidFill>
                  </a:tcPr>
                </a:tc>
                <a:tc>
                  <a:txBody>
                    <a:bodyPr/>
                    <a:lstStyle/>
                    <a:p>
                      <a:r>
                        <a:rPr lang="en-GB" sz="1800" dirty="0" smtClean="0"/>
                        <a:t>Name</a:t>
                      </a:r>
                      <a:endParaRPr lang="en-GB" sz="1800" dirty="0"/>
                    </a:p>
                  </a:txBody>
                  <a:tcPr marL="68580" marR="68580" marT="34290" marB="34290"/>
                </a:tc>
              </a:tr>
              <a:tr h="278130">
                <a:tc>
                  <a:txBody>
                    <a:bodyPr/>
                    <a:lstStyle/>
                    <a:p>
                      <a:r>
                        <a:rPr lang="en-GB" sz="1800" dirty="0" smtClean="0"/>
                        <a:t>0</a:t>
                      </a:r>
                      <a:endParaRPr lang="en-GB" sz="1800" dirty="0"/>
                    </a:p>
                  </a:txBody>
                  <a:tcPr marL="68580" marR="68580" marT="34290" marB="34290"/>
                </a:tc>
                <a:tc>
                  <a:txBody>
                    <a:bodyPr/>
                    <a:lstStyle/>
                    <a:p>
                      <a:r>
                        <a:rPr lang="en-GB" sz="1800" dirty="0" smtClean="0"/>
                        <a:t>Alice</a:t>
                      </a:r>
                      <a:endParaRPr lang="en-GB" sz="1800" dirty="0"/>
                    </a:p>
                  </a:txBody>
                  <a:tcPr marL="68580" marR="68580" marT="34290" marB="34290"/>
                </a:tc>
              </a:tr>
              <a:tr h="278130">
                <a:tc>
                  <a:txBody>
                    <a:bodyPr/>
                    <a:lstStyle/>
                    <a:p>
                      <a:r>
                        <a:rPr lang="en-GB" sz="1800" dirty="0" smtClean="0"/>
                        <a:t>1</a:t>
                      </a:r>
                      <a:endParaRPr lang="en-GB" sz="1800" dirty="0"/>
                    </a:p>
                  </a:txBody>
                  <a:tcPr marL="68580" marR="68580" marT="34290" marB="34290"/>
                </a:tc>
                <a:tc>
                  <a:txBody>
                    <a:bodyPr/>
                    <a:lstStyle/>
                    <a:p>
                      <a:r>
                        <a:rPr lang="en-GB" sz="1800" dirty="0" smtClean="0"/>
                        <a:t>Bob</a:t>
                      </a:r>
                      <a:endParaRPr lang="en-GB" sz="1800" dirty="0"/>
                    </a:p>
                  </a:txBody>
                  <a:tcPr marL="68580" marR="68580" marT="34290" marB="34290"/>
                </a:tc>
              </a:tr>
              <a:tr h="278130">
                <a:tc>
                  <a:txBody>
                    <a:bodyPr/>
                    <a:lstStyle/>
                    <a:p>
                      <a:r>
                        <a:rPr lang="en-GB" sz="1800" dirty="0" smtClean="0"/>
                        <a:t>2</a:t>
                      </a:r>
                      <a:endParaRPr lang="en-GB" sz="1800" dirty="0"/>
                    </a:p>
                  </a:txBody>
                  <a:tcPr marL="68580" marR="68580" marT="34290" marB="34290"/>
                </a:tc>
                <a:tc>
                  <a:txBody>
                    <a:bodyPr/>
                    <a:lstStyle/>
                    <a:p>
                      <a:r>
                        <a:rPr lang="en-GB" sz="1800" dirty="0" smtClean="0"/>
                        <a:t>Cynthia</a:t>
                      </a:r>
                      <a:endParaRPr lang="en-GB" sz="1800" dirty="0"/>
                    </a:p>
                  </a:txBody>
                  <a:tcPr marL="68580" marR="68580" marT="34290" marB="3429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78331854"/>
              </p:ext>
            </p:extLst>
          </p:nvPr>
        </p:nvGraphicFramePr>
        <p:xfrm>
          <a:off x="4496247" y="1771123"/>
          <a:ext cx="2951865" cy="1371600"/>
        </p:xfrm>
        <a:graphic>
          <a:graphicData uri="http://schemas.openxmlformats.org/drawingml/2006/table">
            <a:tbl>
              <a:tblPr firstRow="1" bandRow="1">
                <a:tableStyleId>{5C22544A-7EE6-4342-B048-85BDC9FD1C3A}</a:tableStyleId>
              </a:tblPr>
              <a:tblGrid>
                <a:gridCol w="537320"/>
                <a:gridCol w="845927"/>
                <a:gridCol w="848852"/>
                <a:gridCol w="719766"/>
              </a:tblGrid>
              <a:tr h="278130">
                <a:tc>
                  <a:txBody>
                    <a:bodyPr/>
                    <a:lstStyle/>
                    <a:p>
                      <a:r>
                        <a:rPr lang="en-GB" sz="1800" dirty="0" smtClean="0"/>
                        <a:t>ID</a:t>
                      </a:r>
                      <a:endParaRPr lang="en-GB" sz="1800" dirty="0"/>
                    </a:p>
                  </a:txBody>
                  <a:tcPr marL="68580" marR="68580" marT="34290" marB="34290">
                    <a:solidFill>
                      <a:schemeClr val="bg1"/>
                    </a:solidFill>
                  </a:tcPr>
                </a:tc>
                <a:tc>
                  <a:txBody>
                    <a:bodyPr/>
                    <a:lstStyle/>
                    <a:p>
                      <a:r>
                        <a:rPr lang="en-GB" sz="1800" dirty="0" smtClean="0"/>
                        <a:t>Player1</a:t>
                      </a:r>
                      <a:endParaRPr lang="en-GB" sz="1800" dirty="0"/>
                    </a:p>
                  </a:txBody>
                  <a:tcPr marL="68580" marR="68580" marT="34290" marB="34290"/>
                </a:tc>
                <a:tc>
                  <a:txBody>
                    <a:bodyPr/>
                    <a:lstStyle/>
                    <a:p>
                      <a:r>
                        <a:rPr lang="en-GB" sz="1800" dirty="0" smtClean="0"/>
                        <a:t>Player2</a:t>
                      </a:r>
                      <a:endParaRPr lang="en-GB" sz="1800" dirty="0"/>
                    </a:p>
                  </a:txBody>
                  <a:tcPr marL="68580" marR="68580" marT="34290" marB="34290"/>
                </a:tc>
                <a:tc>
                  <a:txBody>
                    <a:bodyPr/>
                    <a:lstStyle/>
                    <a:p>
                      <a:r>
                        <a:rPr lang="en-GB" sz="1800" dirty="0" smtClean="0"/>
                        <a:t>Win1</a:t>
                      </a:r>
                      <a:endParaRPr lang="en-GB" sz="1800" dirty="0"/>
                    </a:p>
                  </a:txBody>
                  <a:tcPr marL="68580" marR="68580" marT="34290" marB="34290">
                    <a:solidFill>
                      <a:schemeClr val="accent1"/>
                    </a:solidFill>
                  </a:tcPr>
                </a:tc>
              </a:tr>
              <a:tr h="278130">
                <a:tc>
                  <a:txBody>
                    <a:bodyPr/>
                    <a:lstStyle/>
                    <a:p>
                      <a:r>
                        <a:rPr lang="en-GB" sz="1800" dirty="0" smtClean="0"/>
                        <a:t>0</a:t>
                      </a:r>
                      <a:endParaRPr lang="en-GB" sz="1800" dirty="0"/>
                    </a:p>
                  </a:txBody>
                  <a:tcPr marL="68580" marR="68580" marT="34290" marB="34290"/>
                </a:tc>
                <a:tc>
                  <a:txBody>
                    <a:bodyPr/>
                    <a:lstStyle/>
                    <a:p>
                      <a:r>
                        <a:rPr lang="en-GB" sz="1800" dirty="0" smtClean="0"/>
                        <a:t>0</a:t>
                      </a:r>
                      <a:endParaRPr lang="en-GB" sz="1800" dirty="0"/>
                    </a:p>
                  </a:txBody>
                  <a:tcPr marL="68580" marR="68580" marT="34290" marB="34290"/>
                </a:tc>
                <a:tc>
                  <a:txBody>
                    <a:bodyPr/>
                    <a:lstStyle/>
                    <a:p>
                      <a:r>
                        <a:rPr lang="en-GB" sz="1800" dirty="0" smtClean="0"/>
                        <a:t>1</a:t>
                      </a:r>
                      <a:endParaRPr lang="en-GB" sz="1800" dirty="0"/>
                    </a:p>
                  </a:txBody>
                  <a:tcPr marL="68580" marR="68580" marT="34290" marB="34290"/>
                </a:tc>
                <a:tc>
                  <a:txBody>
                    <a:bodyPr/>
                    <a:lstStyle/>
                    <a:p>
                      <a:r>
                        <a:rPr lang="en-GB" sz="1800" dirty="0" smtClean="0"/>
                        <a:t>False</a:t>
                      </a:r>
                      <a:endParaRPr lang="en-GB" sz="1800" dirty="0"/>
                    </a:p>
                  </a:txBody>
                  <a:tcPr marL="68580" marR="68580" marT="34290" marB="34290"/>
                </a:tc>
              </a:tr>
              <a:tr h="278130">
                <a:tc>
                  <a:txBody>
                    <a:bodyPr/>
                    <a:lstStyle/>
                    <a:p>
                      <a:r>
                        <a:rPr lang="en-GB" sz="1800" dirty="0" smtClean="0"/>
                        <a:t>1</a:t>
                      </a:r>
                      <a:endParaRPr lang="en-GB" sz="1800" dirty="0"/>
                    </a:p>
                  </a:txBody>
                  <a:tcPr marL="68580" marR="68580" marT="34290" marB="34290"/>
                </a:tc>
                <a:tc>
                  <a:txBody>
                    <a:bodyPr/>
                    <a:lstStyle/>
                    <a:p>
                      <a:r>
                        <a:rPr lang="en-GB" sz="1800" dirty="0" smtClean="0"/>
                        <a:t>1</a:t>
                      </a:r>
                      <a:endParaRPr lang="en-GB" sz="1800" dirty="0"/>
                    </a:p>
                  </a:txBody>
                  <a:tcPr marL="68580" marR="68580" marT="34290" marB="34290"/>
                </a:tc>
                <a:tc>
                  <a:txBody>
                    <a:bodyPr/>
                    <a:lstStyle/>
                    <a:p>
                      <a:r>
                        <a:rPr lang="en-GB" sz="1800" dirty="0" smtClean="0"/>
                        <a:t>2</a:t>
                      </a:r>
                      <a:endParaRPr lang="en-GB" sz="1800" dirty="0"/>
                    </a:p>
                  </a:txBody>
                  <a:tcPr marL="68580" marR="68580" marT="34290" marB="34290"/>
                </a:tc>
                <a:tc>
                  <a:txBody>
                    <a:bodyPr/>
                    <a:lstStyle/>
                    <a:p>
                      <a:r>
                        <a:rPr lang="en-GB" sz="1800" dirty="0" smtClean="0"/>
                        <a:t>False</a:t>
                      </a:r>
                      <a:endParaRPr lang="en-GB" sz="1800" dirty="0"/>
                    </a:p>
                  </a:txBody>
                  <a:tcPr marL="68580" marR="68580" marT="34290" marB="34290"/>
                </a:tc>
              </a:tr>
              <a:tr h="278130">
                <a:tc>
                  <a:txBody>
                    <a:bodyPr/>
                    <a:lstStyle/>
                    <a:p>
                      <a:r>
                        <a:rPr lang="en-GB" sz="1800" dirty="0" smtClean="0"/>
                        <a:t>2</a:t>
                      </a:r>
                      <a:endParaRPr lang="en-GB" sz="1800" dirty="0"/>
                    </a:p>
                  </a:txBody>
                  <a:tcPr marL="68580" marR="68580" marT="34290" marB="34290"/>
                </a:tc>
                <a:tc>
                  <a:txBody>
                    <a:bodyPr/>
                    <a:lstStyle/>
                    <a:p>
                      <a:r>
                        <a:rPr lang="en-GB" sz="1800" dirty="0" smtClean="0"/>
                        <a:t>2</a:t>
                      </a:r>
                      <a:endParaRPr lang="en-GB" sz="1800" dirty="0"/>
                    </a:p>
                  </a:txBody>
                  <a:tcPr marL="68580" marR="68580" marT="34290" marB="34290"/>
                </a:tc>
                <a:tc>
                  <a:txBody>
                    <a:bodyPr/>
                    <a:lstStyle/>
                    <a:p>
                      <a:r>
                        <a:rPr lang="en-GB" sz="1800" dirty="0" smtClean="0"/>
                        <a:t>0</a:t>
                      </a:r>
                      <a:endParaRPr lang="en-GB" sz="1800" dirty="0"/>
                    </a:p>
                  </a:txBody>
                  <a:tcPr marL="68580" marR="68580" marT="34290" marB="34290"/>
                </a:tc>
                <a:tc>
                  <a:txBody>
                    <a:bodyPr/>
                    <a:lstStyle/>
                    <a:p>
                      <a:endParaRPr lang="en-GB" sz="1800" dirty="0"/>
                    </a:p>
                  </a:txBody>
                  <a:tcPr marL="68580" marR="68580" marT="34290" marB="34290"/>
                </a:tc>
              </a:tr>
            </a:tbl>
          </a:graphicData>
        </a:graphic>
      </p:graphicFrame>
      <p:sp>
        <p:nvSpPr>
          <p:cNvPr id="10" name="Down Arrow 9"/>
          <p:cNvSpPr/>
          <p:nvPr/>
        </p:nvSpPr>
        <p:spPr>
          <a:xfrm>
            <a:off x="3599121" y="3417043"/>
            <a:ext cx="972879" cy="88516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17" name="Table 16"/>
          <p:cNvGraphicFramePr>
            <a:graphicFrameLocks noGrp="1"/>
          </p:cNvGraphicFramePr>
          <p:nvPr>
            <p:extLst>
              <p:ext uri="{D42A27DB-BD31-4B8C-83A1-F6EECF244321}">
                <p14:modId xmlns:p14="http://schemas.microsoft.com/office/powerpoint/2010/main" val="90193880"/>
              </p:ext>
            </p:extLst>
          </p:nvPr>
        </p:nvGraphicFramePr>
        <p:xfrm>
          <a:off x="2439839" y="4440866"/>
          <a:ext cx="3790840" cy="1371600"/>
        </p:xfrm>
        <a:graphic>
          <a:graphicData uri="http://schemas.openxmlformats.org/drawingml/2006/table">
            <a:tbl>
              <a:tblPr firstRow="1" bandRow="1">
                <a:tableStyleId>{5C22544A-7EE6-4342-B048-85BDC9FD1C3A}</a:tableStyleId>
              </a:tblPr>
              <a:tblGrid>
                <a:gridCol w="420319"/>
                <a:gridCol w="896390"/>
                <a:gridCol w="900512"/>
                <a:gridCol w="1573619"/>
              </a:tblGrid>
              <a:tr h="278130">
                <a:tc>
                  <a:txBody>
                    <a:bodyPr/>
                    <a:lstStyle/>
                    <a:p>
                      <a:r>
                        <a:rPr lang="en-GB" sz="1800" dirty="0" smtClean="0"/>
                        <a:t>ID</a:t>
                      </a:r>
                      <a:endParaRPr lang="en-GB" sz="1800" dirty="0"/>
                    </a:p>
                  </a:txBody>
                  <a:tcPr marL="68580" marR="68580" marT="34290" marB="34290">
                    <a:solidFill>
                      <a:schemeClr val="bg1"/>
                    </a:solidFill>
                  </a:tcPr>
                </a:tc>
                <a:tc>
                  <a:txBody>
                    <a:bodyPr/>
                    <a:lstStyle/>
                    <a:p>
                      <a:r>
                        <a:rPr lang="en-GB" sz="1800" dirty="0" smtClean="0"/>
                        <a:t>Player1</a:t>
                      </a:r>
                      <a:endParaRPr lang="en-GB" sz="1800" dirty="0"/>
                    </a:p>
                  </a:txBody>
                  <a:tcPr marL="68580" marR="68580" marT="34290" marB="34290"/>
                </a:tc>
                <a:tc>
                  <a:txBody>
                    <a:bodyPr/>
                    <a:lstStyle/>
                    <a:p>
                      <a:r>
                        <a:rPr lang="en-GB" sz="1800" dirty="0" smtClean="0"/>
                        <a:t>Player2</a:t>
                      </a:r>
                      <a:endParaRPr lang="en-GB" sz="1800" dirty="0"/>
                    </a:p>
                  </a:txBody>
                  <a:tcPr marL="68580" marR="68580" marT="34290" marB="34290"/>
                </a:tc>
                <a:tc>
                  <a:txBody>
                    <a:bodyPr/>
                    <a:lstStyle/>
                    <a:p>
                      <a:r>
                        <a:rPr lang="en-GB" sz="1800" dirty="0" smtClean="0"/>
                        <a:t>Win1</a:t>
                      </a:r>
                      <a:endParaRPr lang="en-GB" sz="1800" dirty="0"/>
                    </a:p>
                  </a:txBody>
                  <a:tcPr marL="68580" marR="68580" marT="34290" marB="34290">
                    <a:solidFill>
                      <a:schemeClr val="accent1"/>
                    </a:solidFill>
                  </a:tcPr>
                </a:tc>
              </a:tr>
              <a:tr h="278130">
                <a:tc>
                  <a:txBody>
                    <a:bodyPr/>
                    <a:lstStyle/>
                    <a:p>
                      <a:r>
                        <a:rPr lang="en-GB" sz="1800" dirty="0" smtClean="0"/>
                        <a:t>0</a:t>
                      </a:r>
                      <a:endParaRPr lang="en-GB" sz="1800" dirty="0"/>
                    </a:p>
                  </a:txBody>
                  <a:tcPr marL="68580" marR="68580" marT="34290" marB="34290"/>
                </a:tc>
                <a:tc>
                  <a:txBody>
                    <a:bodyPr/>
                    <a:lstStyle/>
                    <a:p>
                      <a:r>
                        <a:rPr lang="en-GB" sz="1800" dirty="0" smtClean="0"/>
                        <a:t>0</a:t>
                      </a:r>
                      <a:endParaRPr lang="en-GB" sz="1800" dirty="0"/>
                    </a:p>
                  </a:txBody>
                  <a:tcPr marL="68580" marR="68580" marT="34290" marB="34290"/>
                </a:tc>
                <a:tc>
                  <a:txBody>
                    <a:bodyPr/>
                    <a:lstStyle/>
                    <a:p>
                      <a:r>
                        <a:rPr lang="en-GB" sz="1800" dirty="0" smtClean="0"/>
                        <a:t>1</a:t>
                      </a:r>
                      <a:endParaRPr lang="en-GB" sz="1800" dirty="0"/>
                    </a:p>
                  </a:txBody>
                  <a:tcPr marL="68580" marR="68580" marT="34290" marB="34290"/>
                </a:tc>
                <a:tc>
                  <a:txBody>
                    <a:bodyPr/>
                    <a:lstStyle/>
                    <a:p>
                      <a:r>
                        <a:rPr lang="en-GB" sz="1800" dirty="0" smtClean="0"/>
                        <a:t>False</a:t>
                      </a:r>
                      <a:endParaRPr lang="en-GB" sz="1800" dirty="0"/>
                    </a:p>
                  </a:txBody>
                  <a:tcPr marL="68580" marR="68580" marT="34290" marB="34290"/>
                </a:tc>
              </a:tr>
              <a:tr h="278130">
                <a:tc>
                  <a:txBody>
                    <a:bodyPr/>
                    <a:lstStyle/>
                    <a:p>
                      <a:r>
                        <a:rPr lang="en-GB" sz="1800" dirty="0" smtClean="0"/>
                        <a:t>1</a:t>
                      </a:r>
                      <a:endParaRPr lang="en-GB" sz="1800" dirty="0"/>
                    </a:p>
                  </a:txBody>
                  <a:tcPr marL="68580" marR="68580" marT="34290" marB="34290"/>
                </a:tc>
                <a:tc>
                  <a:txBody>
                    <a:bodyPr/>
                    <a:lstStyle/>
                    <a:p>
                      <a:r>
                        <a:rPr lang="en-GB" sz="1800" dirty="0" smtClean="0"/>
                        <a:t>1</a:t>
                      </a:r>
                      <a:endParaRPr lang="en-GB" sz="1800" dirty="0"/>
                    </a:p>
                  </a:txBody>
                  <a:tcPr marL="68580" marR="68580" marT="34290" marB="34290"/>
                </a:tc>
                <a:tc>
                  <a:txBody>
                    <a:bodyPr/>
                    <a:lstStyle/>
                    <a:p>
                      <a:r>
                        <a:rPr lang="en-GB" sz="1800" dirty="0" smtClean="0"/>
                        <a:t>2</a:t>
                      </a:r>
                      <a:endParaRPr lang="en-GB" sz="1800" dirty="0"/>
                    </a:p>
                  </a:txBody>
                  <a:tcPr marL="68580" marR="68580" marT="34290" marB="34290"/>
                </a:tc>
                <a:tc>
                  <a:txBody>
                    <a:bodyPr/>
                    <a:lstStyle/>
                    <a:p>
                      <a:r>
                        <a:rPr lang="en-GB" sz="1800" dirty="0" smtClean="0"/>
                        <a:t>False</a:t>
                      </a:r>
                      <a:endParaRPr lang="en-GB" sz="1800" dirty="0"/>
                    </a:p>
                  </a:txBody>
                  <a:tcPr marL="68580" marR="68580" marT="34290" marB="34290"/>
                </a:tc>
              </a:tr>
              <a:tr h="278130">
                <a:tc>
                  <a:txBody>
                    <a:bodyPr/>
                    <a:lstStyle/>
                    <a:p>
                      <a:r>
                        <a:rPr lang="en-GB" sz="1800" dirty="0" smtClean="0"/>
                        <a:t>2</a:t>
                      </a:r>
                      <a:endParaRPr lang="en-GB" sz="1800" dirty="0"/>
                    </a:p>
                  </a:txBody>
                  <a:tcPr marL="68580" marR="68580" marT="34290" marB="34290"/>
                </a:tc>
                <a:tc>
                  <a:txBody>
                    <a:bodyPr/>
                    <a:lstStyle/>
                    <a:p>
                      <a:r>
                        <a:rPr lang="en-GB" sz="1800" dirty="0" smtClean="0"/>
                        <a:t>2</a:t>
                      </a:r>
                      <a:endParaRPr lang="en-GB" sz="1800" dirty="0"/>
                    </a:p>
                  </a:txBody>
                  <a:tcPr marL="68580" marR="68580" marT="34290" marB="34290"/>
                </a:tc>
                <a:tc>
                  <a:txBody>
                    <a:bodyPr/>
                    <a:lstStyle/>
                    <a:p>
                      <a:r>
                        <a:rPr lang="en-GB" sz="1800" dirty="0" smtClean="0"/>
                        <a:t>0</a:t>
                      </a:r>
                      <a:endParaRPr lang="en-GB"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Bernoulli(0.85)</a:t>
                      </a:r>
                      <a:endParaRPr lang="en-GB" sz="1800" dirty="0"/>
                    </a:p>
                  </a:txBody>
                  <a:tcPr marL="68580" marR="68580" marT="34290" marB="34290">
                    <a:solidFill>
                      <a:srgbClr val="FFC000"/>
                    </a:solidFill>
                  </a:tcPr>
                </a:tc>
              </a:tr>
            </a:tbl>
          </a:graphicData>
        </a:graphic>
      </p:graphicFrame>
    </p:spTree>
    <p:extLst>
      <p:ext uri="{BB962C8B-B14F-4D97-AF65-F5344CB8AC3E}">
        <p14:creationId xmlns:p14="http://schemas.microsoft.com/office/powerpoint/2010/main" val="1949632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38792" y="1163999"/>
            <a:ext cx="8758238" cy="3271838"/>
          </a:xfrm>
          <a:prstGeom prst="rect">
            <a:avLst/>
          </a:prstGeom>
        </p:spPr>
      </p:pic>
      <p:sp>
        <p:nvSpPr>
          <p:cNvPr id="16" name="Title 15"/>
          <p:cNvSpPr>
            <a:spLocks noGrp="1"/>
          </p:cNvSpPr>
          <p:nvPr>
            <p:ph type="title"/>
          </p:nvPr>
        </p:nvSpPr>
        <p:spPr>
          <a:xfrm>
            <a:off x="574560" y="-123877"/>
            <a:ext cx="7886700" cy="1325563"/>
          </a:xfrm>
        </p:spPr>
        <p:txBody>
          <a:bodyPr/>
          <a:lstStyle/>
          <a:p>
            <a:r>
              <a:rPr lang="en-GB" dirty="0" smtClean="0"/>
              <a:t>Data</a:t>
            </a:r>
            <a:endParaRPr lang="en-GB" dirty="0"/>
          </a:p>
        </p:txBody>
      </p:sp>
      <p:sp>
        <p:nvSpPr>
          <p:cNvPr id="6" name="Slide Number Placeholder 5"/>
          <p:cNvSpPr>
            <a:spLocks noGrp="1"/>
          </p:cNvSpPr>
          <p:nvPr>
            <p:ph type="sldNum" sz="quarter" idx="4294967295"/>
          </p:nvPr>
        </p:nvSpPr>
        <p:spPr>
          <a:xfrm>
            <a:off x="7086406" y="5625117"/>
            <a:ext cx="2057595" cy="273931"/>
          </a:xfrm>
          <a:prstGeom prst="rect">
            <a:avLst/>
          </a:prstGeom>
        </p:spPr>
        <p:txBody>
          <a:bodyPr/>
          <a:lstStyle/>
          <a:p>
            <a:fld id="{0FB3D110-65DF-4D23-960E-5B67D967660A}" type="slidenum">
              <a:rPr lang="en-GB" smtClean="0"/>
              <a:t>15</a:t>
            </a:fld>
            <a:endParaRPr lang="en-GB"/>
          </a:p>
        </p:txBody>
      </p:sp>
      <p:sp>
        <p:nvSpPr>
          <p:cNvPr id="2" name="TextBox 1"/>
          <p:cNvSpPr txBox="1"/>
          <p:nvPr/>
        </p:nvSpPr>
        <p:spPr>
          <a:xfrm>
            <a:off x="346997" y="4288199"/>
            <a:ext cx="3469301" cy="1129307"/>
          </a:xfrm>
          <a:prstGeom prst="rect">
            <a:avLst/>
          </a:prstGeom>
          <a:solidFill>
            <a:schemeClr val="accent3"/>
          </a:solidFill>
        </p:spPr>
        <p:txBody>
          <a:bodyPr wrap="square" rtlCol="0">
            <a:spAutoFit/>
          </a:bodyPr>
          <a:lstStyle/>
          <a:p>
            <a:r>
              <a:rPr lang="en-GB" sz="2250" dirty="0"/>
              <a:t>(1) Start with your data in Excel, and a question:</a:t>
            </a:r>
            <a:br>
              <a:rPr lang="en-GB" sz="2250" dirty="0"/>
            </a:br>
            <a:r>
              <a:rPr lang="en-GB" sz="2250" i="1" dirty="0"/>
              <a:t>“Will Alice beat Cynthia?”</a:t>
            </a:r>
          </a:p>
        </p:txBody>
      </p:sp>
      <p:sp>
        <p:nvSpPr>
          <p:cNvPr id="9" name="TextBox 8"/>
          <p:cNvSpPr txBox="1"/>
          <p:nvPr/>
        </p:nvSpPr>
        <p:spPr>
          <a:xfrm>
            <a:off x="6182916" y="918255"/>
            <a:ext cx="2893730" cy="1198522"/>
          </a:xfrm>
          <a:prstGeom prst="rect">
            <a:avLst/>
          </a:prstGeom>
          <a:solidFill>
            <a:schemeClr val="accent3"/>
          </a:solidFill>
        </p:spPr>
        <p:txBody>
          <a:bodyPr wrap="square" rtlCol="0">
            <a:spAutoFit/>
          </a:bodyPr>
          <a:lstStyle/>
          <a:p>
            <a:r>
              <a:rPr lang="en-GB" sz="2400" dirty="0"/>
              <a:t>(2) Add your tables and relationships to Excel’s data model</a:t>
            </a:r>
          </a:p>
        </p:txBody>
      </p:sp>
      <p:sp>
        <p:nvSpPr>
          <p:cNvPr id="4" name="Bent-Up Arrow 3"/>
          <p:cNvSpPr/>
          <p:nvPr/>
        </p:nvSpPr>
        <p:spPr bwMode="auto">
          <a:xfrm>
            <a:off x="3469414" y="2919993"/>
            <a:ext cx="833746" cy="2497513"/>
          </a:xfrm>
          <a:prstGeom prst="bentUpArrow">
            <a:avLst>
              <a:gd name="adj1" fmla="val 25000"/>
              <a:gd name="adj2" fmla="val 36838"/>
              <a:gd name="adj3" fmla="val 25000"/>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GB" sz="1471" dirty="0">
              <a:gradFill>
                <a:gsLst>
                  <a:gs pos="5833">
                    <a:schemeClr val="tx1">
                      <a:lumMod val="50000"/>
                    </a:schemeClr>
                  </a:gs>
                  <a:gs pos="100000">
                    <a:schemeClr val="tx1">
                      <a:lumMod val="50000"/>
                    </a:schemeClr>
                  </a:gs>
                </a:gsLst>
                <a:lin ang="5400000" scaled="0"/>
              </a:gradFill>
            </a:endParaRPr>
          </a:p>
        </p:txBody>
      </p:sp>
      <p:pic>
        <p:nvPicPr>
          <p:cNvPr id="11" name="Picture 10"/>
          <p:cNvPicPr>
            <a:picLocks noChangeAspect="1"/>
          </p:cNvPicPr>
          <p:nvPr/>
        </p:nvPicPr>
        <p:blipFill>
          <a:blip r:embed="rId4"/>
          <a:stretch>
            <a:fillRect/>
          </a:stretch>
        </p:blipFill>
        <p:spPr>
          <a:xfrm>
            <a:off x="4517910" y="2647949"/>
            <a:ext cx="4238258" cy="3506195"/>
          </a:xfrm>
          <a:prstGeom prst="rect">
            <a:avLst/>
          </a:prstGeom>
        </p:spPr>
      </p:pic>
    </p:spTree>
    <p:extLst>
      <p:ext uri="{BB962C8B-B14F-4D97-AF65-F5344CB8AC3E}">
        <p14:creationId xmlns:p14="http://schemas.microsoft.com/office/powerpoint/2010/main" val="720304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0876" y="2336890"/>
            <a:ext cx="8758237" cy="3271838"/>
          </a:xfrm>
          <a:prstGeom prst="rect">
            <a:avLst/>
          </a:prstGeom>
        </p:spPr>
      </p:pic>
      <p:pic>
        <p:nvPicPr>
          <p:cNvPr id="2" name="Picture 1"/>
          <p:cNvPicPr>
            <a:picLocks noChangeAspect="1"/>
          </p:cNvPicPr>
          <p:nvPr/>
        </p:nvPicPr>
        <p:blipFill>
          <a:blip r:embed="rId4"/>
          <a:stretch>
            <a:fillRect/>
          </a:stretch>
        </p:blipFill>
        <p:spPr>
          <a:xfrm>
            <a:off x="192882" y="2336889"/>
            <a:ext cx="8758237" cy="3271838"/>
          </a:xfrm>
          <a:prstGeom prst="rect">
            <a:avLst/>
          </a:prstGeom>
        </p:spPr>
      </p:pic>
      <p:sp>
        <p:nvSpPr>
          <p:cNvPr id="8" name="TextBox 7"/>
          <p:cNvSpPr txBox="1"/>
          <p:nvPr/>
        </p:nvSpPr>
        <p:spPr>
          <a:xfrm>
            <a:off x="4864302" y="217691"/>
            <a:ext cx="4196955" cy="1567853"/>
          </a:xfrm>
          <a:prstGeom prst="rect">
            <a:avLst/>
          </a:prstGeom>
          <a:solidFill>
            <a:schemeClr val="accent3"/>
          </a:solidFill>
        </p:spPr>
        <p:txBody>
          <a:bodyPr wrap="square" rtlCol="0">
            <a:spAutoFit/>
          </a:bodyPr>
          <a:lstStyle/>
          <a:p>
            <a:r>
              <a:rPr lang="en-GB" sz="2400" dirty="0"/>
              <a:t>(4) User adds “latent” attributes and probabilistic  expressions to the model; removes irrelevant attributes</a:t>
            </a:r>
          </a:p>
        </p:txBody>
      </p:sp>
      <p:sp>
        <p:nvSpPr>
          <p:cNvPr id="10" name="TextBox 9"/>
          <p:cNvSpPr txBox="1"/>
          <p:nvPr/>
        </p:nvSpPr>
        <p:spPr>
          <a:xfrm>
            <a:off x="375045" y="1335324"/>
            <a:ext cx="4196955" cy="829189"/>
          </a:xfrm>
          <a:prstGeom prst="rect">
            <a:avLst/>
          </a:prstGeom>
          <a:solidFill>
            <a:schemeClr val="accent3"/>
          </a:solidFill>
        </p:spPr>
        <p:txBody>
          <a:bodyPr wrap="square" rtlCol="0">
            <a:spAutoFit/>
          </a:bodyPr>
          <a:lstStyle/>
          <a:p>
            <a:r>
              <a:rPr lang="en-GB" sz="2400" dirty="0"/>
              <a:t>(3) Tabular provides a default model, derived from schema</a:t>
            </a:r>
          </a:p>
        </p:txBody>
      </p:sp>
      <p:grpSp>
        <p:nvGrpSpPr>
          <p:cNvPr id="6" name="Group 5"/>
          <p:cNvGrpSpPr/>
          <p:nvPr/>
        </p:nvGrpSpPr>
        <p:grpSpPr>
          <a:xfrm>
            <a:off x="145849" y="133526"/>
            <a:ext cx="2327674" cy="3232784"/>
            <a:chOff x="-59" y="120886"/>
            <a:chExt cx="2374147" cy="3297327"/>
          </a:xfrm>
        </p:grpSpPr>
        <p:pic>
          <p:nvPicPr>
            <p:cNvPr id="11" name="Picture 10"/>
            <p:cNvPicPr>
              <a:picLocks noChangeAspect="1"/>
            </p:cNvPicPr>
            <p:nvPr/>
          </p:nvPicPr>
          <p:blipFill>
            <a:blip r:embed="rId5"/>
            <a:stretch>
              <a:fillRect/>
            </a:stretch>
          </p:blipFill>
          <p:spPr>
            <a:xfrm>
              <a:off x="557588" y="120886"/>
              <a:ext cx="1816500" cy="1269597"/>
            </a:xfrm>
            <a:prstGeom prst="rect">
              <a:avLst/>
            </a:prstGeom>
          </p:spPr>
        </p:pic>
        <p:sp>
          <p:nvSpPr>
            <p:cNvPr id="5" name="Curved Right Arrow 4"/>
            <p:cNvSpPr/>
            <p:nvPr/>
          </p:nvSpPr>
          <p:spPr bwMode="auto">
            <a:xfrm>
              <a:off x="-59" y="586635"/>
              <a:ext cx="557646" cy="2831578"/>
            </a:xfrm>
            <a:prstGeom prst="curved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endParaRPr lang="en-GB" sz="1471" dirty="0">
                <a:gradFill>
                  <a:gsLst>
                    <a:gs pos="5833">
                      <a:schemeClr val="tx1">
                        <a:lumMod val="50000"/>
                      </a:schemeClr>
                    </a:gs>
                    <a:gs pos="100000">
                      <a:schemeClr val="tx1">
                        <a:lumMod val="50000"/>
                      </a:schemeClr>
                    </a:gs>
                  </a:gsLst>
                  <a:lin ang="5400000" scaled="0"/>
                </a:gradFill>
              </a:endParaRPr>
            </a:p>
          </p:txBody>
        </p:sp>
      </p:grpSp>
      <p:sp>
        <p:nvSpPr>
          <p:cNvPr id="15" name="Right Arrow Callout 14"/>
          <p:cNvSpPr/>
          <p:nvPr/>
        </p:nvSpPr>
        <p:spPr bwMode="auto">
          <a:xfrm>
            <a:off x="82743" y="6021401"/>
            <a:ext cx="4781559" cy="648336"/>
          </a:xfrm>
          <a:prstGeom prst="rightArrowCallout">
            <a:avLst>
              <a:gd name="adj1" fmla="val 25000"/>
              <a:gd name="adj2" fmla="val 25000"/>
              <a:gd name="adj3" fmla="val 25000"/>
              <a:gd name="adj4" fmla="val 93344"/>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r>
              <a:rPr lang="en-GB" sz="1765" dirty="0">
                <a:solidFill>
                  <a:schemeClr val="tx1"/>
                </a:solidFill>
              </a:rPr>
              <a:t>Display as </a:t>
            </a:r>
            <a:r>
              <a:rPr lang="en-GB" sz="1765" i="1" dirty="0">
                <a:solidFill>
                  <a:schemeClr val="tx1"/>
                </a:solidFill>
              </a:rPr>
              <a:t>factor graph </a:t>
            </a:r>
            <a:r>
              <a:rPr lang="en-GB" sz="1765" dirty="0">
                <a:solidFill>
                  <a:schemeClr val="tx1"/>
                </a:solidFill>
              </a:rPr>
              <a:t>(for ML experts)</a:t>
            </a:r>
          </a:p>
        </p:txBody>
      </p:sp>
      <p:sp>
        <p:nvSpPr>
          <p:cNvPr id="17" name="Title 16"/>
          <p:cNvSpPr>
            <a:spLocks noGrp="1"/>
          </p:cNvSpPr>
          <p:nvPr>
            <p:ph type="title"/>
          </p:nvPr>
        </p:nvSpPr>
        <p:spPr>
          <a:xfrm>
            <a:off x="2782183" y="181431"/>
            <a:ext cx="8605476" cy="899614"/>
          </a:xfrm>
        </p:spPr>
        <p:txBody>
          <a:bodyPr/>
          <a:lstStyle/>
          <a:p>
            <a:r>
              <a:rPr lang="en-GB" dirty="0" smtClean="0"/>
              <a:t>Model</a:t>
            </a:r>
            <a:endParaRPr lang="en-GB" dirty="0"/>
          </a:p>
        </p:txBody>
      </p:sp>
      <p:pic>
        <p:nvPicPr>
          <p:cNvPr id="3" name="Picture 2"/>
          <p:cNvPicPr>
            <a:picLocks noChangeAspect="1"/>
          </p:cNvPicPr>
          <p:nvPr/>
        </p:nvPicPr>
        <p:blipFill>
          <a:blip r:embed="rId6"/>
          <a:stretch>
            <a:fillRect/>
          </a:stretch>
        </p:blipFill>
        <p:spPr>
          <a:xfrm>
            <a:off x="4911335" y="5063904"/>
            <a:ext cx="2709694" cy="1552542"/>
          </a:xfrm>
          <a:prstGeom prst="rect">
            <a:avLst/>
          </a:prstGeom>
          <a:ln>
            <a:solidFill>
              <a:schemeClr val="bg2"/>
            </a:solidFill>
          </a:ln>
          <a:effectLst>
            <a:softEdge rad="0"/>
          </a:effectLst>
        </p:spPr>
      </p:pic>
    </p:spTree>
    <p:extLst>
      <p:ext uri="{BB962C8B-B14F-4D97-AF65-F5344CB8AC3E}">
        <p14:creationId xmlns:p14="http://schemas.microsoft.com/office/powerpoint/2010/main" val="925803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92882" y="1803967"/>
            <a:ext cx="8758237" cy="3271838"/>
          </a:xfrm>
          <a:prstGeom prst="rect">
            <a:avLst/>
          </a:prstGeom>
        </p:spPr>
      </p:pic>
      <p:sp>
        <p:nvSpPr>
          <p:cNvPr id="7" name="Title 6"/>
          <p:cNvSpPr>
            <a:spLocks noGrp="1"/>
          </p:cNvSpPr>
          <p:nvPr>
            <p:ph type="title"/>
          </p:nvPr>
        </p:nvSpPr>
        <p:spPr/>
        <p:txBody>
          <a:bodyPr/>
          <a:lstStyle/>
          <a:p>
            <a:r>
              <a:rPr lang="en-GB" dirty="0" smtClean="0"/>
              <a:t>Inference</a:t>
            </a:r>
            <a:endParaRPr lang="en-GB" dirty="0"/>
          </a:p>
        </p:txBody>
      </p:sp>
      <p:sp>
        <p:nvSpPr>
          <p:cNvPr id="8" name="TextBox 7"/>
          <p:cNvSpPr txBox="1"/>
          <p:nvPr/>
        </p:nvSpPr>
        <p:spPr>
          <a:xfrm>
            <a:off x="4818722" y="948022"/>
            <a:ext cx="3696629" cy="1569660"/>
          </a:xfrm>
          <a:prstGeom prst="rect">
            <a:avLst/>
          </a:prstGeom>
          <a:solidFill>
            <a:schemeClr val="accent3"/>
          </a:solidFill>
        </p:spPr>
        <p:txBody>
          <a:bodyPr wrap="square" rtlCol="0">
            <a:spAutoFit/>
          </a:bodyPr>
          <a:lstStyle/>
          <a:p>
            <a:r>
              <a:rPr lang="en-GB" sz="2400" dirty="0"/>
              <a:t>(5) Tabular compiles to Infer.NET, hence infers latent columns and missing values</a:t>
            </a:r>
          </a:p>
        </p:txBody>
      </p:sp>
      <p:sp>
        <p:nvSpPr>
          <p:cNvPr id="9" name="TextBox 8"/>
          <p:cNvSpPr txBox="1"/>
          <p:nvPr/>
        </p:nvSpPr>
        <p:spPr>
          <a:xfrm>
            <a:off x="3764014" y="5324007"/>
            <a:ext cx="3696629" cy="830997"/>
          </a:xfrm>
          <a:prstGeom prst="rect">
            <a:avLst/>
          </a:prstGeom>
          <a:solidFill>
            <a:schemeClr val="accent3"/>
          </a:solidFill>
        </p:spPr>
        <p:txBody>
          <a:bodyPr wrap="square" rtlCol="0">
            <a:spAutoFit/>
          </a:bodyPr>
          <a:lstStyle/>
          <a:p>
            <a:r>
              <a:rPr lang="en-GB" sz="2400" dirty="0"/>
              <a:t>(6) If poor fit, return to model sheet, adjust, repeat.</a:t>
            </a:r>
          </a:p>
        </p:txBody>
      </p:sp>
      <p:sp>
        <p:nvSpPr>
          <p:cNvPr id="2" name="Rectangular Callout 1"/>
          <p:cNvSpPr/>
          <p:nvPr/>
        </p:nvSpPr>
        <p:spPr bwMode="auto">
          <a:xfrm>
            <a:off x="5047599" y="4599250"/>
            <a:ext cx="2109415" cy="600656"/>
          </a:xfrm>
          <a:prstGeom prst="wedgeRectCallout">
            <a:avLst>
              <a:gd name="adj1" fmla="val 12049"/>
              <a:gd name="adj2" fmla="val -213963"/>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r>
              <a:rPr lang="en-GB" sz="1471" i="1" dirty="0">
                <a:gradFill>
                  <a:gsLst>
                    <a:gs pos="5833">
                      <a:schemeClr val="tx1">
                        <a:lumMod val="50000"/>
                      </a:schemeClr>
                    </a:gs>
                    <a:gs pos="100000">
                      <a:schemeClr val="tx1">
                        <a:lumMod val="50000"/>
                      </a:schemeClr>
                    </a:gs>
                  </a:gsLst>
                  <a:lin ang="5400000" scaled="0"/>
                </a:gradFill>
              </a:rPr>
              <a:t>“Alice has 30% chance of beating Cynthia”</a:t>
            </a:r>
          </a:p>
        </p:txBody>
      </p:sp>
      <p:sp>
        <p:nvSpPr>
          <p:cNvPr id="10" name="Rectangular Callout 9"/>
          <p:cNvSpPr/>
          <p:nvPr/>
        </p:nvSpPr>
        <p:spPr bwMode="auto">
          <a:xfrm>
            <a:off x="589782" y="6062834"/>
            <a:ext cx="2109415" cy="600656"/>
          </a:xfrm>
          <a:prstGeom prst="wedgeRectCallout">
            <a:avLst>
              <a:gd name="adj1" fmla="val -7156"/>
              <a:gd name="adj2" fmla="val -450481"/>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55" fontAlgn="base">
              <a:spcBef>
                <a:spcPct val="0"/>
              </a:spcBef>
              <a:spcAft>
                <a:spcPct val="0"/>
              </a:spcAft>
            </a:pPr>
            <a:r>
              <a:rPr lang="en-GB" sz="1471" i="1" dirty="0">
                <a:gradFill>
                  <a:gsLst>
                    <a:gs pos="5833">
                      <a:schemeClr val="tx1">
                        <a:lumMod val="50000"/>
                      </a:schemeClr>
                    </a:gs>
                    <a:gs pos="100000">
                      <a:schemeClr val="tx1">
                        <a:lumMod val="50000"/>
                      </a:schemeClr>
                    </a:gs>
                  </a:gsLst>
                  <a:lin ang="5400000" scaled="0"/>
                </a:gradFill>
              </a:rPr>
              <a:t>“Alice &lt; Bob &lt; Cynthia”</a:t>
            </a:r>
          </a:p>
        </p:txBody>
      </p:sp>
    </p:spTree>
    <p:extLst>
      <p:ext uri="{BB962C8B-B14F-4D97-AF65-F5344CB8AC3E}">
        <p14:creationId xmlns:p14="http://schemas.microsoft.com/office/powerpoint/2010/main" val="3806737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237171" y="1119269"/>
            <a:ext cx="4881315" cy="5114411"/>
          </a:xfrm>
          <a:prstGeom prst="rect">
            <a:avLst/>
          </a:prstGeom>
        </p:spPr>
      </p:pic>
      <p:sp>
        <p:nvSpPr>
          <p:cNvPr id="10" name="Title 1"/>
          <p:cNvSpPr>
            <a:spLocks noGrp="1"/>
          </p:cNvSpPr>
          <p:nvPr>
            <p:ph type="title"/>
          </p:nvPr>
        </p:nvSpPr>
        <p:spPr>
          <a:xfrm>
            <a:off x="487715" y="333471"/>
            <a:ext cx="7886700" cy="994172"/>
          </a:xfrm>
        </p:spPr>
        <p:txBody>
          <a:bodyPr/>
          <a:lstStyle/>
          <a:p>
            <a:r>
              <a:rPr lang="en-GB" dirty="0" smtClean="0"/>
              <a:t>Tabular vs. Infer.NET </a:t>
            </a:r>
            <a:endParaRPr lang="en-GB" dirty="0"/>
          </a:p>
        </p:txBody>
      </p:sp>
      <p:pic>
        <p:nvPicPr>
          <p:cNvPr id="11" name="Picture 10"/>
          <p:cNvPicPr>
            <a:picLocks noChangeAspect="1"/>
          </p:cNvPicPr>
          <p:nvPr/>
        </p:nvPicPr>
        <p:blipFill>
          <a:blip r:embed="rId4"/>
          <a:stretch>
            <a:fillRect/>
          </a:stretch>
        </p:blipFill>
        <p:spPr>
          <a:xfrm>
            <a:off x="259679" y="1715863"/>
            <a:ext cx="3977492" cy="137653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9770" y="945140"/>
            <a:ext cx="1508255" cy="1182047"/>
          </a:xfrm>
          <a:prstGeom prst="rect">
            <a:avLst/>
          </a:prstGeom>
        </p:spPr>
      </p:pic>
      <p:pic>
        <p:nvPicPr>
          <p:cNvPr id="6" name="Picture 5"/>
          <p:cNvPicPr>
            <a:picLocks noChangeAspect="1"/>
          </p:cNvPicPr>
          <p:nvPr/>
        </p:nvPicPr>
        <p:blipFill>
          <a:blip r:embed="rId6"/>
          <a:stretch>
            <a:fillRect/>
          </a:stretch>
        </p:blipFill>
        <p:spPr>
          <a:xfrm>
            <a:off x="487715" y="3974139"/>
            <a:ext cx="3120354" cy="1787833"/>
          </a:xfrm>
          <a:prstGeom prst="rect">
            <a:avLst/>
          </a:prstGeom>
          <a:ln>
            <a:solidFill>
              <a:schemeClr val="bg2"/>
            </a:solidFill>
          </a:ln>
          <a:effectLst>
            <a:softEdge rad="0"/>
          </a:effectLst>
        </p:spPr>
      </p:pic>
    </p:spTree>
    <p:extLst>
      <p:ext uri="{BB962C8B-B14F-4D97-AF65-F5344CB8AC3E}">
        <p14:creationId xmlns:p14="http://schemas.microsoft.com/office/powerpoint/2010/main" val="342569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Linear Regression in Tabular</a:t>
            </a:r>
            <a:endParaRPr lang="en-GB" dirty="0"/>
          </a:p>
        </p:txBody>
      </p:sp>
      <p:sp>
        <p:nvSpPr>
          <p:cNvPr id="6" name="Slide Number Placeholder 5"/>
          <p:cNvSpPr>
            <a:spLocks noGrp="1"/>
          </p:cNvSpPr>
          <p:nvPr>
            <p:ph type="sldNum" sz="quarter" idx="12"/>
          </p:nvPr>
        </p:nvSpPr>
        <p:spPr/>
        <p:txBody>
          <a:bodyPr/>
          <a:lstStyle/>
          <a:p>
            <a:fld id="{0FB3D110-65DF-4D23-960E-5B67D967660A}" type="slidenum">
              <a:rPr lang="en-GB" smtClean="0"/>
              <a:t>19</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182025825"/>
              </p:ext>
            </p:extLst>
          </p:nvPr>
        </p:nvGraphicFramePr>
        <p:xfrm>
          <a:off x="263521" y="2200180"/>
          <a:ext cx="5022853" cy="2743200"/>
        </p:xfrm>
        <a:graphic>
          <a:graphicData uri="http://schemas.openxmlformats.org/drawingml/2006/table">
            <a:tbl>
              <a:tblPr firstRow="1" bandRow="1">
                <a:tableStyleId>{5C22544A-7EE6-4342-B048-85BDC9FD1C3A}</a:tableStyleId>
              </a:tblPr>
              <a:tblGrid>
                <a:gridCol w="862391"/>
                <a:gridCol w="927873"/>
                <a:gridCol w="1137393"/>
                <a:gridCol w="2095196"/>
              </a:tblGrid>
              <a:tr h="222885">
                <a:tc>
                  <a:txBody>
                    <a:bodyPr/>
                    <a:lstStyle/>
                    <a:p>
                      <a:r>
                        <a:rPr lang="en-GB" sz="1800" b="1" i="0" dirty="0" smtClean="0"/>
                        <a:t>XY</a:t>
                      </a:r>
                      <a:endParaRPr lang="en-GB" sz="1800" b="1" i="0" dirty="0"/>
                    </a:p>
                  </a:txBody>
                  <a:tcPr marL="68580" marR="68580" marT="34290" marB="34290"/>
                </a:tc>
                <a:tc>
                  <a:txBody>
                    <a:bodyPr/>
                    <a:lstStyle/>
                    <a:p>
                      <a:endParaRPr lang="en-GB" sz="1800" b="1" i="0" dirty="0"/>
                    </a:p>
                  </a:txBody>
                  <a:tcPr marL="68580" marR="68580" marT="34290" marB="34290">
                    <a:noFill/>
                  </a:tcPr>
                </a:tc>
                <a:tc>
                  <a:txBody>
                    <a:bodyPr/>
                    <a:lstStyle/>
                    <a:p>
                      <a:endParaRPr lang="en-GB" sz="1800" b="1" i="0" dirty="0"/>
                    </a:p>
                  </a:txBody>
                  <a:tcPr marL="68580" marR="68580" marT="34290" marB="34290">
                    <a:noFill/>
                  </a:tcPr>
                </a:tc>
                <a:tc>
                  <a:txBody>
                    <a:bodyPr/>
                    <a:lstStyle/>
                    <a:p>
                      <a:endParaRPr lang="en-GB" sz="1800" b="1" i="0" dirty="0"/>
                    </a:p>
                  </a:txBody>
                  <a:tcPr marL="68580" marR="68580" marT="34290" marB="34290">
                    <a:noFill/>
                  </a:tcPr>
                </a:tc>
              </a:tr>
              <a:tr h="222885">
                <a:tc>
                  <a:txBody>
                    <a:bodyPr/>
                    <a:lstStyle/>
                    <a:p>
                      <a:r>
                        <a:rPr lang="en-GB" sz="1800" i="0" dirty="0" err="1" smtClean="0"/>
                        <a:t>muA</a:t>
                      </a:r>
                      <a:endParaRPr lang="en-GB" sz="1800" i="0" dirty="0"/>
                    </a:p>
                  </a:txBody>
                  <a:tcPr marL="68580" marR="68580" marT="34290" marB="34290">
                    <a:solidFill>
                      <a:schemeClr val="accent3"/>
                    </a:solidFill>
                  </a:tcPr>
                </a:tc>
                <a:tc>
                  <a:txBody>
                    <a:bodyPr/>
                    <a:lstStyle/>
                    <a:p>
                      <a:r>
                        <a:rPr lang="en-GB" sz="1800" i="0" dirty="0" smtClean="0"/>
                        <a:t>real</a:t>
                      </a:r>
                      <a:endParaRPr lang="en-GB" sz="1800" i="0" dirty="0"/>
                    </a:p>
                  </a:txBody>
                  <a:tcPr marL="68580" marR="68580" marT="34290" marB="34290">
                    <a:solidFill>
                      <a:schemeClr val="accent3"/>
                    </a:solidFill>
                  </a:tcPr>
                </a:tc>
                <a:tc>
                  <a:txBody>
                    <a:bodyPr/>
                    <a:lstStyle/>
                    <a:p>
                      <a:r>
                        <a:rPr lang="en-GB" sz="1800" i="0" dirty="0" smtClean="0"/>
                        <a:t>hyper</a:t>
                      </a:r>
                      <a:endParaRPr lang="en-GB" sz="1800" i="0" dirty="0"/>
                    </a:p>
                  </a:txBody>
                  <a:tcPr marL="68580" marR="68580" marT="34290" marB="34290">
                    <a:solidFill>
                      <a:schemeClr val="accent3"/>
                    </a:solidFill>
                  </a:tcPr>
                </a:tc>
                <a:tc>
                  <a:txBody>
                    <a:bodyPr/>
                    <a:lstStyle/>
                    <a:p>
                      <a:r>
                        <a:rPr lang="en-GB" sz="1800" i="0" dirty="0" smtClean="0"/>
                        <a:t>0</a:t>
                      </a:r>
                    </a:p>
                  </a:txBody>
                  <a:tcPr marL="68580" marR="68580" marT="34290" marB="34290">
                    <a:solidFill>
                      <a:schemeClr val="accent3"/>
                    </a:solidFill>
                  </a:tcPr>
                </a:tc>
              </a:tr>
              <a:tr h="222885">
                <a:tc>
                  <a:txBody>
                    <a:bodyPr/>
                    <a:lstStyle/>
                    <a:p>
                      <a:r>
                        <a:rPr lang="en-GB" sz="1800" i="0" dirty="0" err="1" smtClean="0"/>
                        <a:t>muB</a:t>
                      </a:r>
                      <a:endParaRPr lang="en-GB" sz="1800" i="0" dirty="0"/>
                    </a:p>
                  </a:txBody>
                  <a:tcPr marL="68580" marR="68580" marT="34290" marB="34290">
                    <a:solidFill>
                      <a:schemeClr val="accent3"/>
                    </a:solidFill>
                  </a:tcPr>
                </a:tc>
                <a:tc>
                  <a:txBody>
                    <a:bodyPr/>
                    <a:lstStyle/>
                    <a:p>
                      <a:r>
                        <a:rPr lang="en-GB" sz="1800" i="0" dirty="0" smtClean="0"/>
                        <a:t>real</a:t>
                      </a:r>
                      <a:endParaRPr lang="en-GB" sz="1800" i="0" dirty="0"/>
                    </a:p>
                  </a:txBody>
                  <a:tcPr marL="68580" marR="68580" marT="34290" marB="34290">
                    <a:solidFill>
                      <a:schemeClr val="accent3"/>
                    </a:solidFill>
                  </a:tcPr>
                </a:tc>
                <a:tc>
                  <a:txBody>
                    <a:bodyPr/>
                    <a:lstStyle/>
                    <a:p>
                      <a:r>
                        <a:rPr lang="en-GB" sz="1800" i="0" dirty="0" smtClean="0"/>
                        <a:t>hyper</a:t>
                      </a:r>
                      <a:endParaRPr lang="en-GB" sz="1800" i="0" dirty="0"/>
                    </a:p>
                  </a:txBody>
                  <a:tcPr marL="68580" marR="68580" marT="34290" marB="34290">
                    <a:solidFill>
                      <a:schemeClr val="accent3"/>
                    </a:solidFill>
                  </a:tcPr>
                </a:tc>
                <a:tc>
                  <a:txBody>
                    <a:bodyPr/>
                    <a:lstStyle/>
                    <a:p>
                      <a:r>
                        <a:rPr lang="en-GB" sz="1800" i="0" dirty="0" smtClean="0"/>
                        <a:t>0</a:t>
                      </a:r>
                    </a:p>
                  </a:txBody>
                  <a:tcPr marL="68580" marR="68580" marT="34290" marB="34290">
                    <a:solidFill>
                      <a:schemeClr val="accent3"/>
                    </a:solidFill>
                  </a:tcPr>
                </a:tc>
              </a:tr>
              <a:tr h="222885">
                <a:tc>
                  <a:txBody>
                    <a:bodyPr/>
                    <a:lstStyle/>
                    <a:p>
                      <a:r>
                        <a:rPr lang="en-GB" sz="1800" i="0" dirty="0" smtClean="0"/>
                        <a:t>A</a:t>
                      </a:r>
                      <a:endParaRPr lang="en-GB" sz="1800" i="0" dirty="0"/>
                    </a:p>
                  </a:txBody>
                  <a:tcPr marL="68580" marR="68580" marT="34290" marB="34290">
                    <a:solidFill>
                      <a:schemeClr val="accent3"/>
                    </a:solidFill>
                  </a:tcPr>
                </a:tc>
                <a:tc>
                  <a:txBody>
                    <a:bodyPr/>
                    <a:lstStyle/>
                    <a:p>
                      <a:r>
                        <a:rPr lang="en-GB" sz="1800" i="0" dirty="0" smtClean="0"/>
                        <a:t>real</a:t>
                      </a:r>
                      <a:endParaRPr lang="en-GB" sz="1800" i="0" dirty="0"/>
                    </a:p>
                  </a:txBody>
                  <a:tcPr marL="68580" marR="68580" marT="34290" marB="34290">
                    <a:solidFill>
                      <a:schemeClr val="accent3"/>
                    </a:solidFill>
                  </a:tcPr>
                </a:tc>
                <a:tc>
                  <a:txBody>
                    <a:bodyPr/>
                    <a:lstStyle/>
                    <a:p>
                      <a:r>
                        <a:rPr lang="en-GB" sz="1800" i="0" dirty="0" err="1" smtClean="0"/>
                        <a:t>param</a:t>
                      </a:r>
                      <a:endParaRPr lang="en-GB" sz="1800" i="0" dirty="0"/>
                    </a:p>
                  </a:txBody>
                  <a:tcPr marL="68580" marR="68580" marT="34290" marB="34290">
                    <a:solidFill>
                      <a:schemeClr val="accent3"/>
                    </a:solidFill>
                  </a:tcPr>
                </a:tc>
                <a:tc>
                  <a:txBody>
                    <a:bodyPr/>
                    <a:lstStyle/>
                    <a:p>
                      <a:r>
                        <a:rPr lang="en-GB" sz="1800" i="0" dirty="0" smtClean="0"/>
                        <a:t>Gaussian(muA,1)</a:t>
                      </a:r>
                    </a:p>
                  </a:txBody>
                  <a:tcPr marL="68580" marR="68580" marT="34290" marB="34290">
                    <a:solidFill>
                      <a:schemeClr val="accent3"/>
                    </a:solidFill>
                  </a:tcPr>
                </a:tc>
              </a:tr>
              <a:tr h="222885">
                <a:tc>
                  <a:txBody>
                    <a:bodyPr/>
                    <a:lstStyle/>
                    <a:p>
                      <a:r>
                        <a:rPr lang="en-GB" sz="1800" i="0" dirty="0" smtClean="0"/>
                        <a:t>B</a:t>
                      </a:r>
                      <a:endParaRPr lang="en-GB" sz="1800" i="0" dirty="0"/>
                    </a:p>
                  </a:txBody>
                  <a:tcPr marL="68580" marR="68580" marT="34290" marB="34290">
                    <a:solidFill>
                      <a:schemeClr val="accent3"/>
                    </a:solidFill>
                  </a:tcPr>
                </a:tc>
                <a:tc>
                  <a:txBody>
                    <a:bodyPr/>
                    <a:lstStyle/>
                    <a:p>
                      <a:r>
                        <a:rPr lang="en-GB" sz="1800" i="0" dirty="0" smtClean="0"/>
                        <a:t>real</a:t>
                      </a:r>
                      <a:endParaRPr lang="en-GB" sz="1800" i="0" dirty="0"/>
                    </a:p>
                  </a:txBody>
                  <a:tcPr marL="68580" marR="68580" marT="34290" marB="34290">
                    <a:solidFill>
                      <a:schemeClr val="accent3"/>
                    </a:solidFill>
                  </a:tcPr>
                </a:tc>
                <a:tc>
                  <a:txBody>
                    <a:bodyPr/>
                    <a:lstStyle/>
                    <a:p>
                      <a:r>
                        <a:rPr lang="en-GB" sz="1800" i="0" dirty="0" err="1" smtClean="0"/>
                        <a:t>param</a:t>
                      </a:r>
                      <a:endParaRPr lang="en-GB" sz="1800" i="0" dirty="0"/>
                    </a:p>
                  </a:txBody>
                  <a:tcPr marL="68580" marR="68580" marT="34290" marB="34290">
                    <a:solidFill>
                      <a:schemeClr val="accent3"/>
                    </a:solidFill>
                  </a:tcPr>
                </a:tc>
                <a:tc>
                  <a:txBody>
                    <a:bodyPr/>
                    <a:lstStyle/>
                    <a:p>
                      <a:r>
                        <a:rPr lang="en-GB" sz="1800" i="0" dirty="0" smtClean="0"/>
                        <a:t>Gaussian(muB,1)</a:t>
                      </a:r>
                    </a:p>
                  </a:txBody>
                  <a:tcPr marL="68580" marR="68580" marT="34290" marB="34290">
                    <a:solidFill>
                      <a:schemeClr val="accent3"/>
                    </a:solidFill>
                  </a:tcPr>
                </a:tc>
              </a:tr>
              <a:tr h="222885">
                <a:tc>
                  <a:txBody>
                    <a:bodyPr/>
                    <a:lstStyle/>
                    <a:p>
                      <a:r>
                        <a:rPr lang="en-GB" sz="1800" i="0" dirty="0" smtClean="0"/>
                        <a:t>X</a:t>
                      </a:r>
                      <a:endParaRPr lang="en-GB" sz="1800" i="0" dirty="0"/>
                    </a:p>
                  </a:txBody>
                  <a:tcPr marL="68580" marR="68580" marT="34290" marB="34290">
                    <a:solidFill>
                      <a:schemeClr val="accent1"/>
                    </a:solidFill>
                  </a:tcPr>
                </a:tc>
                <a:tc>
                  <a:txBody>
                    <a:bodyPr/>
                    <a:lstStyle/>
                    <a:p>
                      <a:r>
                        <a:rPr lang="en-GB" sz="1800" i="0" dirty="0" smtClean="0"/>
                        <a:t>real</a:t>
                      </a:r>
                      <a:endParaRPr lang="en-GB" sz="1800" i="0" dirty="0"/>
                    </a:p>
                  </a:txBody>
                  <a:tcPr marL="68580" marR="68580" marT="34290" marB="34290">
                    <a:solidFill>
                      <a:schemeClr val="accent1"/>
                    </a:solidFill>
                  </a:tcPr>
                </a:tc>
                <a:tc>
                  <a:txBody>
                    <a:bodyPr/>
                    <a:lstStyle/>
                    <a:p>
                      <a:r>
                        <a:rPr lang="en-GB" sz="1800" i="0" dirty="0" smtClean="0"/>
                        <a:t>input</a:t>
                      </a:r>
                      <a:endParaRPr lang="en-GB" sz="1800" i="0" dirty="0"/>
                    </a:p>
                  </a:txBody>
                  <a:tcPr marL="68580" marR="68580" marT="34290" marB="34290">
                    <a:solidFill>
                      <a:schemeClr val="accent1"/>
                    </a:solidFill>
                  </a:tcPr>
                </a:tc>
                <a:tc>
                  <a:txBody>
                    <a:bodyPr/>
                    <a:lstStyle/>
                    <a:p>
                      <a:endParaRPr lang="en-GB" sz="1800" i="0" dirty="0" smtClean="0"/>
                    </a:p>
                  </a:txBody>
                  <a:tcPr marL="68580" marR="68580" marT="34290" marB="34290">
                    <a:solidFill>
                      <a:schemeClr val="bg1"/>
                    </a:solidFill>
                  </a:tcPr>
                </a:tc>
              </a:tr>
              <a:tr h="222885">
                <a:tc>
                  <a:txBody>
                    <a:bodyPr/>
                    <a:lstStyle/>
                    <a:p>
                      <a:r>
                        <a:rPr lang="en-GB" sz="1800" i="0" dirty="0" smtClean="0"/>
                        <a:t>Z</a:t>
                      </a:r>
                      <a:endParaRPr lang="en-GB" sz="1800" i="0" dirty="0"/>
                    </a:p>
                  </a:txBody>
                  <a:tcPr marL="68580" marR="68580" marT="34290" marB="34290">
                    <a:solidFill>
                      <a:schemeClr val="accent3"/>
                    </a:solidFill>
                  </a:tcPr>
                </a:tc>
                <a:tc>
                  <a:txBody>
                    <a:bodyPr/>
                    <a:lstStyle/>
                    <a:p>
                      <a:r>
                        <a:rPr lang="en-GB" sz="1800" i="0" dirty="0" smtClean="0"/>
                        <a:t>real</a:t>
                      </a:r>
                      <a:endParaRPr lang="en-GB" sz="1800" i="0" dirty="0"/>
                    </a:p>
                  </a:txBody>
                  <a:tcPr marL="68580" marR="68580" marT="34290" marB="34290">
                    <a:solidFill>
                      <a:schemeClr val="accent3"/>
                    </a:solidFill>
                  </a:tcPr>
                </a:tc>
                <a:tc>
                  <a:txBody>
                    <a:bodyPr/>
                    <a:lstStyle/>
                    <a:p>
                      <a:r>
                        <a:rPr lang="en-GB" sz="1800" i="0" dirty="0" smtClean="0"/>
                        <a:t>latent</a:t>
                      </a:r>
                      <a:endParaRPr lang="en-GB" sz="1800" i="0" dirty="0"/>
                    </a:p>
                  </a:txBody>
                  <a:tcPr marL="68580" marR="68580" marT="34290" marB="34290">
                    <a:solidFill>
                      <a:schemeClr val="accent3"/>
                    </a:solidFill>
                  </a:tcPr>
                </a:tc>
                <a:tc>
                  <a:txBody>
                    <a:bodyPr/>
                    <a:lstStyle/>
                    <a:p>
                      <a:r>
                        <a:rPr lang="en-GB" sz="1800" i="0" dirty="0" smtClean="0"/>
                        <a:t>A*X</a:t>
                      </a:r>
                      <a:r>
                        <a:rPr lang="en-GB" sz="1800" i="0" baseline="0" dirty="0" smtClean="0"/>
                        <a:t> + B</a:t>
                      </a:r>
                      <a:endParaRPr lang="en-GB" sz="1800" i="0" dirty="0" smtClean="0"/>
                    </a:p>
                  </a:txBody>
                  <a:tcPr marL="68580" marR="68580" marT="34290" marB="34290">
                    <a:solidFill>
                      <a:schemeClr val="accent3"/>
                    </a:solidFill>
                  </a:tcPr>
                </a:tc>
              </a:tr>
              <a:tr h="222885">
                <a:tc>
                  <a:txBody>
                    <a:bodyPr/>
                    <a:lstStyle/>
                    <a:p>
                      <a:r>
                        <a:rPr lang="en-GB" sz="1800" i="0" dirty="0" smtClean="0"/>
                        <a:t>Y</a:t>
                      </a:r>
                      <a:endParaRPr lang="en-GB" sz="1800" i="0" dirty="0"/>
                    </a:p>
                  </a:txBody>
                  <a:tcPr marL="68580" marR="68580" marT="34290" marB="34290">
                    <a:solidFill>
                      <a:schemeClr val="accent2"/>
                    </a:solidFill>
                  </a:tcPr>
                </a:tc>
                <a:tc>
                  <a:txBody>
                    <a:bodyPr/>
                    <a:lstStyle/>
                    <a:p>
                      <a:r>
                        <a:rPr lang="en-GB" sz="1800" i="0" dirty="0" smtClean="0"/>
                        <a:t>real</a:t>
                      </a:r>
                      <a:endParaRPr lang="en-GB" sz="1800" i="0" dirty="0"/>
                    </a:p>
                  </a:txBody>
                  <a:tcPr marL="68580" marR="68580" marT="34290" marB="34290">
                    <a:solidFill>
                      <a:schemeClr val="accent2"/>
                    </a:solidFill>
                  </a:tcPr>
                </a:tc>
                <a:tc>
                  <a:txBody>
                    <a:bodyPr/>
                    <a:lstStyle/>
                    <a:p>
                      <a:r>
                        <a:rPr lang="en-GB" sz="1800" i="0" dirty="0" smtClean="0"/>
                        <a:t>output</a:t>
                      </a:r>
                      <a:endParaRPr lang="en-GB" sz="1800" i="0" dirty="0"/>
                    </a:p>
                  </a:txBody>
                  <a:tcPr marL="68580" marR="68580" marT="34290" marB="34290">
                    <a:solidFill>
                      <a:schemeClr val="accent2"/>
                    </a:solidFill>
                  </a:tcPr>
                </a:tc>
                <a:tc>
                  <a:txBody>
                    <a:bodyPr/>
                    <a:lstStyle/>
                    <a:p>
                      <a:r>
                        <a:rPr lang="en-GB" sz="1800" i="0" baseline="0" dirty="0" smtClean="0"/>
                        <a:t>Gaussian(Z,1)</a:t>
                      </a:r>
                    </a:p>
                  </a:txBody>
                  <a:tcPr marL="68580" marR="68580" marT="34290" marB="34290">
                    <a:solidFill>
                      <a:schemeClr val="accent2"/>
                    </a:solidFill>
                  </a:tcPr>
                </a:tc>
              </a:tr>
            </a:tbl>
          </a:graphicData>
        </a:graphic>
      </p:graphicFrame>
      <p:pic>
        <p:nvPicPr>
          <p:cNvPr id="9"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1641" y="1690689"/>
            <a:ext cx="3375197" cy="3217985"/>
          </a:xfrm>
          <a:prstGeom prst="rect">
            <a:avLst/>
          </a:prstGeom>
        </p:spPr>
      </p:pic>
    </p:spTree>
    <p:extLst>
      <p:ext uri="{BB962C8B-B14F-4D97-AF65-F5344CB8AC3E}">
        <p14:creationId xmlns:p14="http://schemas.microsoft.com/office/powerpoint/2010/main" val="639912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Model-Based Machine Learning</a:t>
            </a:r>
            <a:br>
              <a:rPr lang="en-GB" dirty="0" smtClean="0"/>
            </a:br>
            <a:endParaRPr lang="en-GB" dirty="0"/>
          </a:p>
        </p:txBody>
      </p:sp>
      <p:sp>
        <p:nvSpPr>
          <p:cNvPr id="3" name="Text Placeholder 2"/>
          <p:cNvSpPr>
            <a:spLocks noGrp="1"/>
          </p:cNvSpPr>
          <p:nvPr>
            <p:ph type="body" sz="quarter" idx="10"/>
          </p:nvPr>
        </p:nvSpPr>
        <p:spPr>
          <a:xfrm>
            <a:off x="269261" y="2092148"/>
            <a:ext cx="8605477" cy="4205782"/>
          </a:xfrm>
        </p:spPr>
        <p:txBody>
          <a:bodyPr>
            <a:normAutofit fontScale="92500" lnSpcReduction="10000"/>
          </a:bodyPr>
          <a:lstStyle/>
          <a:p>
            <a:r>
              <a:rPr lang="en-GB" dirty="0" smtClean="0"/>
              <a:t>Given  </a:t>
            </a:r>
            <a:r>
              <a:rPr lang="en-GB" b="1" dirty="0" smtClean="0"/>
              <a:t>noisy data </a:t>
            </a:r>
            <a:r>
              <a:rPr lang="en-GB" dirty="0" smtClean="0"/>
              <a:t>and a </a:t>
            </a:r>
            <a:r>
              <a:rPr lang="en-GB" b="1" dirty="0" smtClean="0"/>
              <a:t>stochastic model </a:t>
            </a:r>
            <a:r>
              <a:rPr lang="en-GB" dirty="0" smtClean="0"/>
              <a:t>of how that data was generated…</a:t>
            </a:r>
          </a:p>
          <a:p>
            <a:r>
              <a:rPr lang="en-GB" dirty="0" smtClean="0"/>
              <a:t>… condition the output of the model on the data …</a:t>
            </a:r>
          </a:p>
          <a:p>
            <a:r>
              <a:rPr lang="en-GB" dirty="0" smtClean="0"/>
              <a:t>… to learn the posterior distributions of parameters and latent variables in the model.</a:t>
            </a:r>
          </a:p>
          <a:p>
            <a:endParaRPr lang="en-GB" dirty="0"/>
          </a:p>
          <a:p>
            <a:r>
              <a:rPr lang="en-GB" dirty="0" smtClean="0"/>
              <a:t>E.g. Bayesian Linear </a:t>
            </a:r>
            <a:r>
              <a:rPr lang="en-GB" dirty="0"/>
              <a:t>R</a:t>
            </a:r>
            <a:r>
              <a:rPr lang="en-GB" dirty="0" smtClean="0"/>
              <a:t>egression</a:t>
            </a:r>
          </a:p>
          <a:p>
            <a:r>
              <a:rPr lang="en-GB" dirty="0" smtClean="0"/>
              <a:t>For some (X,Y) pairs, the model might be a noisy line, Y(X)= Gaussian(A*X+B,N) and we want to infer the uncertain slope A, intercept B, and noise N of the line as distributions.</a:t>
            </a:r>
          </a:p>
          <a:p>
            <a:endParaRPr lang="en-GB" dirty="0"/>
          </a:p>
          <a:p>
            <a:endParaRPr lang="en-GB" dirty="0" smtClean="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59244403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238"/>
            <a:ext cx="7886700" cy="1325563"/>
          </a:xfrm>
        </p:spPr>
        <p:txBody>
          <a:bodyPr/>
          <a:lstStyle/>
          <a:p>
            <a:r>
              <a:rPr lang="en-GB" dirty="0" smtClean="0"/>
              <a:t>Linear Regression in Tabular</a:t>
            </a:r>
            <a:endParaRPr lang="en-GB" dirty="0"/>
          </a:p>
        </p:txBody>
      </p:sp>
      <p:sp>
        <p:nvSpPr>
          <p:cNvPr id="6" name="Slide Number Placeholder 5"/>
          <p:cNvSpPr>
            <a:spLocks noGrp="1"/>
          </p:cNvSpPr>
          <p:nvPr>
            <p:ph type="sldNum" sz="quarter" idx="12"/>
          </p:nvPr>
        </p:nvSpPr>
        <p:spPr/>
        <p:txBody>
          <a:bodyPr/>
          <a:lstStyle/>
          <a:p>
            <a:fld id="{0FB3D110-65DF-4D23-960E-5B67D967660A}" type="slidenum">
              <a:rPr lang="en-GB" smtClean="0"/>
              <a:t>20</a:t>
            </a:fld>
            <a:endParaRPr lang="en-GB"/>
          </a:p>
        </p:txBody>
      </p:sp>
      <p:pic>
        <p:nvPicPr>
          <p:cNvPr id="8" name="Picture 7"/>
          <p:cNvPicPr>
            <a:picLocks noChangeAspect="1"/>
          </p:cNvPicPr>
          <p:nvPr/>
        </p:nvPicPr>
        <p:blipFill>
          <a:blip r:embed="rId3"/>
          <a:stretch>
            <a:fillRect/>
          </a:stretch>
        </p:blipFill>
        <p:spPr>
          <a:xfrm>
            <a:off x="497679" y="1978600"/>
            <a:ext cx="8017671" cy="3070259"/>
          </a:xfrm>
          <a:prstGeom prst="rect">
            <a:avLst/>
          </a:prstGeom>
        </p:spPr>
      </p:pic>
    </p:spTree>
    <p:extLst>
      <p:ext uri="{BB962C8B-B14F-4D97-AF65-F5344CB8AC3E}">
        <p14:creationId xmlns:p14="http://schemas.microsoft.com/office/powerpoint/2010/main" val="276405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Linear Regression in Tabular</a:t>
            </a:r>
            <a:endParaRPr lang="en-GB" dirty="0"/>
          </a:p>
        </p:txBody>
      </p:sp>
      <p:sp>
        <p:nvSpPr>
          <p:cNvPr id="6" name="Slide Number Placeholder 5"/>
          <p:cNvSpPr>
            <a:spLocks noGrp="1"/>
          </p:cNvSpPr>
          <p:nvPr>
            <p:ph type="sldNum" sz="quarter" idx="12"/>
          </p:nvPr>
        </p:nvSpPr>
        <p:spPr/>
        <p:txBody>
          <a:bodyPr/>
          <a:lstStyle/>
          <a:p>
            <a:fld id="{0FB3D110-65DF-4D23-960E-5B67D967660A}" type="slidenum">
              <a:rPr lang="en-GB" smtClean="0"/>
              <a:t>21</a:t>
            </a:fld>
            <a:endParaRPr lang="en-GB"/>
          </a:p>
        </p:txBody>
      </p:sp>
      <p:pic>
        <p:nvPicPr>
          <p:cNvPr id="3" name="Picture 2"/>
          <p:cNvPicPr>
            <a:picLocks noChangeAspect="1"/>
          </p:cNvPicPr>
          <p:nvPr/>
        </p:nvPicPr>
        <p:blipFill>
          <a:blip r:embed="rId3"/>
          <a:stretch>
            <a:fillRect/>
          </a:stretch>
        </p:blipFill>
        <p:spPr>
          <a:xfrm>
            <a:off x="385244" y="1428952"/>
            <a:ext cx="8373511" cy="5189136"/>
          </a:xfrm>
          <a:prstGeom prst="rect">
            <a:avLst/>
          </a:prstGeom>
        </p:spPr>
      </p:pic>
    </p:spTree>
    <p:extLst>
      <p:ext uri="{BB962C8B-B14F-4D97-AF65-F5344CB8AC3E}">
        <p14:creationId xmlns:p14="http://schemas.microsoft.com/office/powerpoint/2010/main" val="205682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42907" y="421313"/>
            <a:ext cx="8235950" cy="994172"/>
          </a:xfrm>
        </p:spPr>
        <p:txBody>
          <a:bodyPr/>
          <a:lstStyle/>
          <a:p>
            <a:r>
              <a:rPr lang="en-GB" dirty="0" smtClean="0"/>
              <a:t>Other Tabular models </a:t>
            </a:r>
            <a:r>
              <a:rPr lang="en-GB" dirty="0"/>
              <a:t>…</a:t>
            </a:r>
          </a:p>
        </p:txBody>
      </p:sp>
      <p:pic>
        <p:nvPicPr>
          <p:cNvPr id="8" name="Picture 7"/>
          <p:cNvPicPr>
            <a:picLocks noChangeAspect="1"/>
          </p:cNvPicPr>
          <p:nvPr/>
        </p:nvPicPr>
        <p:blipFill>
          <a:blip r:embed="rId3"/>
          <a:stretch>
            <a:fillRect/>
          </a:stretch>
        </p:blipFill>
        <p:spPr>
          <a:xfrm>
            <a:off x="342908" y="2447993"/>
            <a:ext cx="2560245" cy="1680237"/>
          </a:xfrm>
          <a:prstGeom prst="rect">
            <a:avLst/>
          </a:prstGeom>
        </p:spPr>
      </p:pic>
      <p:pic>
        <p:nvPicPr>
          <p:cNvPr id="9" name="Picture 8"/>
          <p:cNvPicPr>
            <a:picLocks noChangeAspect="1"/>
          </p:cNvPicPr>
          <p:nvPr/>
        </p:nvPicPr>
        <p:blipFill>
          <a:blip r:embed="rId4"/>
          <a:stretch>
            <a:fillRect/>
          </a:stretch>
        </p:blipFill>
        <p:spPr>
          <a:xfrm>
            <a:off x="4952475" y="1362028"/>
            <a:ext cx="2561692" cy="1542437"/>
          </a:xfrm>
          <a:prstGeom prst="rect">
            <a:avLst/>
          </a:prstGeom>
        </p:spPr>
      </p:pic>
      <p:pic>
        <p:nvPicPr>
          <p:cNvPr id="10" name="Picture 9"/>
          <p:cNvPicPr>
            <a:picLocks noChangeAspect="1"/>
          </p:cNvPicPr>
          <p:nvPr/>
        </p:nvPicPr>
        <p:blipFill>
          <a:blip r:embed="rId5"/>
          <a:stretch>
            <a:fillRect/>
          </a:stretch>
        </p:blipFill>
        <p:spPr>
          <a:xfrm>
            <a:off x="2832390" y="3185282"/>
            <a:ext cx="3054754" cy="2525051"/>
          </a:xfrm>
          <a:prstGeom prst="rect">
            <a:avLst/>
          </a:prstGeom>
        </p:spPr>
      </p:pic>
      <p:pic>
        <p:nvPicPr>
          <p:cNvPr id="11" name="Picture 10"/>
          <p:cNvPicPr>
            <a:picLocks noChangeAspect="1"/>
          </p:cNvPicPr>
          <p:nvPr/>
        </p:nvPicPr>
        <p:blipFill>
          <a:blip r:embed="rId6"/>
          <a:stretch>
            <a:fillRect/>
          </a:stretch>
        </p:blipFill>
        <p:spPr>
          <a:xfrm>
            <a:off x="6115051" y="2949273"/>
            <a:ext cx="2946025" cy="2697011"/>
          </a:xfrm>
          <a:prstGeom prst="rect">
            <a:avLst/>
          </a:prstGeom>
        </p:spPr>
      </p:pic>
      <p:sp>
        <p:nvSpPr>
          <p:cNvPr id="13" name="Explosion 2 12"/>
          <p:cNvSpPr/>
          <p:nvPr/>
        </p:nvSpPr>
        <p:spPr>
          <a:xfrm>
            <a:off x="5650377" y="739927"/>
            <a:ext cx="3082399" cy="101059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Recommender</a:t>
            </a:r>
          </a:p>
        </p:txBody>
      </p:sp>
      <p:sp>
        <p:nvSpPr>
          <p:cNvPr id="14" name="Explosion 2 13"/>
          <p:cNvSpPr/>
          <p:nvPr/>
        </p:nvSpPr>
        <p:spPr>
          <a:xfrm>
            <a:off x="2877086" y="2813258"/>
            <a:ext cx="1921470" cy="87828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NCAA</a:t>
            </a:r>
          </a:p>
        </p:txBody>
      </p:sp>
      <p:sp>
        <p:nvSpPr>
          <p:cNvPr id="15" name="Explosion 2 14"/>
          <p:cNvSpPr/>
          <p:nvPr/>
        </p:nvSpPr>
        <p:spPr>
          <a:xfrm>
            <a:off x="5887144" y="2696257"/>
            <a:ext cx="2867390" cy="87828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DARE</a:t>
            </a:r>
          </a:p>
        </p:txBody>
      </p:sp>
      <p:sp>
        <p:nvSpPr>
          <p:cNvPr id="16" name="Explosion 2 15"/>
          <p:cNvSpPr/>
          <p:nvPr/>
        </p:nvSpPr>
        <p:spPr>
          <a:xfrm>
            <a:off x="-188492" y="1934975"/>
            <a:ext cx="3358456" cy="87828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Clustering</a:t>
            </a:r>
          </a:p>
        </p:txBody>
      </p:sp>
    </p:spTree>
    <p:extLst>
      <p:ext uri="{BB962C8B-B14F-4D97-AF65-F5344CB8AC3E}">
        <p14:creationId xmlns:p14="http://schemas.microsoft.com/office/powerpoint/2010/main" val="249887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365126"/>
            <a:ext cx="8064974" cy="1325563"/>
          </a:xfrm>
        </p:spPr>
        <p:txBody>
          <a:bodyPr/>
          <a:lstStyle/>
          <a:p>
            <a:r>
              <a:rPr lang="en-US" dirty="0" smtClean="0"/>
              <a:t>Tabular as a Spreadsheet DSL</a:t>
            </a:r>
            <a:endParaRPr lang="en-GB" dirty="0"/>
          </a:p>
        </p:txBody>
      </p:sp>
      <p:sp>
        <p:nvSpPr>
          <p:cNvPr id="2" name="Date Placeholder 1"/>
          <p:cNvSpPr>
            <a:spLocks noGrp="1"/>
          </p:cNvSpPr>
          <p:nvPr>
            <p:ph type="dt" sz="half" idx="10"/>
          </p:nvPr>
        </p:nvSpPr>
        <p:spPr/>
        <p:txBody>
          <a:bodyPr/>
          <a:lstStyle/>
          <a:p>
            <a:fld id="{ACB069AF-1740-4A14-BF59-7B8DF97103F4}" type="datetime1">
              <a:rPr lang="en-GB" smtClean="0"/>
              <a:t>13/06/2014</a:t>
            </a:fld>
            <a:endParaRPr lang="en-GB"/>
          </a:p>
        </p:txBody>
      </p:sp>
      <p:sp>
        <p:nvSpPr>
          <p:cNvPr id="4" name="Slide Number Placeholder 3"/>
          <p:cNvSpPr>
            <a:spLocks noGrp="1"/>
          </p:cNvSpPr>
          <p:nvPr>
            <p:ph type="sldNum" sz="quarter" idx="12"/>
          </p:nvPr>
        </p:nvSpPr>
        <p:spPr/>
        <p:txBody>
          <a:bodyPr/>
          <a:lstStyle/>
          <a:p>
            <a:fld id="{0FB3D110-65DF-4D23-960E-5B67D967660A}" type="slidenum">
              <a:rPr lang="en-GB" smtClean="0"/>
              <a:t>23</a:t>
            </a:fld>
            <a:endParaRPr lang="en-GB"/>
          </a:p>
        </p:txBody>
      </p:sp>
      <p:pic>
        <p:nvPicPr>
          <p:cNvPr id="5" name="Picture 4"/>
          <p:cNvPicPr>
            <a:picLocks noChangeAspect="1"/>
          </p:cNvPicPr>
          <p:nvPr/>
        </p:nvPicPr>
        <p:blipFill rotWithShape="1">
          <a:blip r:embed="rId3"/>
          <a:srcRect b="1491"/>
          <a:stretch/>
        </p:blipFill>
        <p:spPr>
          <a:xfrm>
            <a:off x="223910" y="1455034"/>
            <a:ext cx="8874453" cy="4710249"/>
          </a:xfrm>
          <a:prstGeom prst="rect">
            <a:avLst/>
          </a:prstGeom>
        </p:spPr>
      </p:pic>
    </p:spTree>
    <p:extLst>
      <p:ext uri="{BB962C8B-B14F-4D97-AF65-F5344CB8AC3E}">
        <p14:creationId xmlns:p14="http://schemas.microsoft.com/office/powerpoint/2010/main" val="995671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6819616" y="111623"/>
            <a:ext cx="2228850" cy="5386090"/>
          </a:xfrm>
          <a:prstGeom prst="rect">
            <a:avLst/>
          </a:prstGeom>
          <a:solidFill>
            <a:schemeClr val="bg2">
              <a:lumMod val="90000"/>
            </a:schemeClr>
          </a:solidFill>
        </p:spPr>
        <p:txBody>
          <a:bodyPr wrap="square" rtlCol="0">
            <a:spAutoFit/>
          </a:bodyPr>
          <a:lstStyle/>
          <a:p>
            <a:pPr fontAlgn="t"/>
            <a:r>
              <a:rPr lang="en-GB" sz="400" dirty="0"/>
              <a:t>public static void </a:t>
            </a:r>
            <a:r>
              <a:rPr lang="en-GB" sz="400" dirty="0" err="1"/>
              <a:t>CreateAndRunDAREModel</a:t>
            </a:r>
            <a:r>
              <a:rPr lang="en-GB" sz="400" dirty="0"/>
              <a:t>(</a:t>
            </a:r>
          </a:p>
          <a:p>
            <a:pPr fontAlgn="t"/>
            <a:r>
              <a:rPr lang="en-GB" sz="400" dirty="0"/>
              <a:t>    Gaussian </a:t>
            </a:r>
            <a:r>
              <a:rPr lang="en-GB" sz="400" dirty="0" err="1"/>
              <a:t>abilityPrior</a:t>
            </a:r>
            <a:r>
              <a:rPr lang="en-GB" sz="400" dirty="0"/>
              <a:t>, Gaussian </a:t>
            </a:r>
            <a:r>
              <a:rPr lang="en-GB" sz="400" dirty="0" err="1"/>
              <a:t>difficultyPrior</a:t>
            </a:r>
            <a:r>
              <a:rPr lang="en-GB" sz="400" dirty="0"/>
              <a:t>, Gamma </a:t>
            </a:r>
            <a:r>
              <a:rPr lang="en-GB" sz="400" dirty="0" err="1"/>
              <a:t>discriminationPrior</a:t>
            </a:r>
            <a:r>
              <a:rPr lang="en-GB" sz="400" dirty="0"/>
              <a:t>,</a:t>
            </a:r>
          </a:p>
          <a:p>
            <a:pPr fontAlgn="t"/>
            <a:r>
              <a:rPr lang="fr-FR" sz="400" dirty="0"/>
              <a:t>    </a:t>
            </a:r>
            <a:r>
              <a:rPr lang="fr-FR" sz="400" dirty="0" err="1"/>
              <a:t>int</a:t>
            </a:r>
            <a:r>
              <a:rPr lang="fr-FR" sz="400" dirty="0"/>
              <a:t> </a:t>
            </a:r>
            <a:r>
              <a:rPr lang="fr-FR" sz="400" dirty="0" err="1"/>
              <a:t>nParticipants</a:t>
            </a:r>
            <a:r>
              <a:rPr lang="fr-FR" sz="400" dirty="0"/>
              <a:t>, </a:t>
            </a:r>
            <a:r>
              <a:rPr lang="fr-FR" sz="400" dirty="0" err="1"/>
              <a:t>int</a:t>
            </a:r>
            <a:r>
              <a:rPr lang="fr-FR" sz="400" dirty="0"/>
              <a:t> </a:t>
            </a:r>
            <a:r>
              <a:rPr lang="fr-FR" sz="400" dirty="0" err="1"/>
              <a:t>nQuestions</a:t>
            </a:r>
            <a:r>
              <a:rPr lang="fr-FR" sz="400" dirty="0"/>
              <a:t>, </a:t>
            </a:r>
            <a:r>
              <a:rPr lang="fr-FR" sz="400" dirty="0" err="1"/>
              <a:t>int</a:t>
            </a:r>
            <a:r>
              <a:rPr lang="fr-FR" sz="400" dirty="0"/>
              <a:t> </a:t>
            </a:r>
            <a:r>
              <a:rPr lang="fr-FR" sz="400" dirty="0" err="1"/>
              <a:t>nChoices</a:t>
            </a:r>
            <a:r>
              <a:rPr lang="fr-FR" sz="400" dirty="0"/>
              <a:t>,</a:t>
            </a:r>
            <a:endParaRPr lang="en-GB" sz="400" dirty="0"/>
          </a:p>
          <a:p>
            <a:pPr fontAlgn="t"/>
            <a:r>
              <a:rPr lang="en-GB" sz="400" dirty="0"/>
              <a:t>    </a:t>
            </a:r>
            <a:r>
              <a:rPr lang="en-GB" sz="400" dirty="0" err="1"/>
              <a:t>int</a:t>
            </a:r>
            <a:r>
              <a:rPr lang="en-GB" sz="400" dirty="0"/>
              <a:t>[] </a:t>
            </a:r>
            <a:r>
              <a:rPr lang="en-GB" sz="400" dirty="0" err="1"/>
              <a:t>participantOfResponse</a:t>
            </a:r>
            <a:r>
              <a:rPr lang="en-GB" sz="400" dirty="0"/>
              <a:t>, </a:t>
            </a:r>
            <a:r>
              <a:rPr lang="en-GB" sz="400" dirty="0" err="1"/>
              <a:t>int</a:t>
            </a:r>
            <a:r>
              <a:rPr lang="en-GB" sz="400" dirty="0"/>
              <a:t>[] </a:t>
            </a:r>
            <a:r>
              <a:rPr lang="en-GB" sz="400" dirty="0" err="1"/>
              <a:t>questionOfResponse</a:t>
            </a:r>
            <a:r>
              <a:rPr lang="en-GB" sz="400" dirty="0"/>
              <a:t>,</a:t>
            </a:r>
          </a:p>
          <a:p>
            <a:pPr fontAlgn="t"/>
            <a:r>
              <a:rPr lang="en-GB" sz="400" dirty="0"/>
              <a:t>    </a:t>
            </a:r>
            <a:r>
              <a:rPr lang="en-GB" sz="400" dirty="0" err="1"/>
              <a:t>int</a:t>
            </a:r>
            <a:r>
              <a:rPr lang="en-GB" sz="400" dirty="0"/>
              <a:t>[] response, </a:t>
            </a:r>
            <a:r>
              <a:rPr lang="en-GB" sz="400" dirty="0" err="1"/>
              <a:t>int</a:t>
            </a:r>
            <a:r>
              <a:rPr lang="en-GB" sz="400" dirty="0"/>
              <a:t>[] </a:t>
            </a:r>
            <a:r>
              <a:rPr lang="en-GB" sz="400" dirty="0" err="1"/>
              <a:t>trainingResponseIndices</a:t>
            </a:r>
            <a:r>
              <a:rPr lang="en-GB" sz="400" dirty="0"/>
              <a:t>,</a:t>
            </a:r>
          </a:p>
          <a:p>
            <a:pPr fontAlgn="t"/>
            <a:r>
              <a:rPr lang="en-GB" sz="400" dirty="0"/>
              <a:t>    </a:t>
            </a:r>
            <a:r>
              <a:rPr lang="en-GB" sz="400" dirty="0" err="1"/>
              <a:t>int</a:t>
            </a:r>
            <a:r>
              <a:rPr lang="en-GB" sz="400" dirty="0"/>
              <a:t>[] answer, </a:t>
            </a:r>
            <a:r>
              <a:rPr lang="en-GB" sz="400" dirty="0" err="1"/>
              <a:t>int</a:t>
            </a:r>
            <a:r>
              <a:rPr lang="en-GB" sz="400" dirty="0"/>
              <a:t>[] </a:t>
            </a:r>
            <a:r>
              <a:rPr lang="en-GB" sz="400" dirty="0" err="1"/>
              <a:t>trainingQuestionIndices</a:t>
            </a:r>
            <a:r>
              <a:rPr lang="en-GB" sz="400" dirty="0"/>
              <a:t>)</a:t>
            </a:r>
          </a:p>
          <a:p>
            <a:pPr fontAlgn="t"/>
            <a:r>
              <a:rPr lang="en-GB" sz="400" dirty="0"/>
              <a:t>{   // Model</a:t>
            </a:r>
          </a:p>
          <a:p>
            <a:pPr fontAlgn="t"/>
            <a:r>
              <a:rPr lang="en-GB" sz="400" dirty="0"/>
              <a:t>    </a:t>
            </a:r>
            <a:r>
              <a:rPr lang="en-GB" sz="400" dirty="0" err="1"/>
              <a:t>var</a:t>
            </a:r>
            <a:r>
              <a:rPr lang="en-GB" sz="400" dirty="0"/>
              <a:t> Evidence = </a:t>
            </a:r>
            <a:r>
              <a:rPr lang="en-GB" sz="400" dirty="0" err="1"/>
              <a:t>Variable.Bernoulli</a:t>
            </a:r>
            <a:r>
              <a:rPr lang="en-GB" sz="400" dirty="0"/>
              <a:t>(0.5).Named("evidence");</a:t>
            </a:r>
          </a:p>
          <a:p>
            <a:pPr fontAlgn="t"/>
            <a:r>
              <a:rPr lang="en-GB" sz="400" dirty="0"/>
              <a:t>    </a:t>
            </a:r>
            <a:r>
              <a:rPr lang="en-GB" sz="400" dirty="0" err="1"/>
              <a:t>var</a:t>
            </a:r>
            <a:r>
              <a:rPr lang="en-GB" sz="400" dirty="0"/>
              <a:t> </a:t>
            </a:r>
            <a:r>
              <a:rPr lang="en-GB" sz="400" dirty="0" err="1"/>
              <a:t>EvidenceBlock</a:t>
            </a:r>
            <a:r>
              <a:rPr lang="en-GB" sz="400" dirty="0"/>
              <a:t> = </a:t>
            </a:r>
            <a:r>
              <a:rPr lang="en-GB" sz="400" dirty="0" err="1"/>
              <a:t>Variable.If</a:t>
            </a:r>
            <a:r>
              <a:rPr lang="en-GB" sz="400" dirty="0"/>
              <a:t>(Evidence);</a:t>
            </a:r>
          </a:p>
          <a:p>
            <a:pPr fontAlgn="t"/>
            <a:r>
              <a:rPr lang="en-GB" sz="400" dirty="0"/>
              <a:t>    </a:t>
            </a:r>
            <a:r>
              <a:rPr lang="en-GB" sz="400" dirty="0" err="1"/>
              <a:t>var</a:t>
            </a:r>
            <a:r>
              <a:rPr lang="en-GB" sz="400" dirty="0"/>
              <a:t> </a:t>
            </a:r>
            <a:r>
              <a:rPr lang="en-GB" sz="400" dirty="0" err="1"/>
              <a:t>NQuestions</a:t>
            </a:r>
            <a:r>
              <a:rPr lang="en-GB" sz="400" dirty="0"/>
              <a:t> = </a:t>
            </a:r>
            <a:r>
              <a:rPr lang="en-GB" sz="400" dirty="0" err="1"/>
              <a:t>Variable.New</a:t>
            </a:r>
            <a:r>
              <a:rPr lang="en-GB" sz="400" dirty="0"/>
              <a:t>&lt;</a:t>
            </a:r>
            <a:r>
              <a:rPr lang="en-GB" sz="400" dirty="0" err="1"/>
              <a:t>int</a:t>
            </a:r>
            <a:r>
              <a:rPr lang="en-GB" sz="400" dirty="0"/>
              <a:t>&gt;().Named("</a:t>
            </a:r>
            <a:r>
              <a:rPr lang="en-GB" sz="400" dirty="0" err="1"/>
              <a:t>nQuestions</a:t>
            </a:r>
            <a:r>
              <a:rPr lang="en-GB" sz="400" dirty="0"/>
              <a:t>");</a:t>
            </a:r>
          </a:p>
          <a:p>
            <a:pPr fontAlgn="t"/>
            <a:r>
              <a:rPr lang="en-GB" sz="400" dirty="0"/>
              <a:t>    </a:t>
            </a:r>
            <a:r>
              <a:rPr lang="en-GB" sz="400" dirty="0" err="1"/>
              <a:t>var</a:t>
            </a:r>
            <a:r>
              <a:rPr lang="en-GB" sz="400" dirty="0"/>
              <a:t> </a:t>
            </a:r>
            <a:r>
              <a:rPr lang="en-GB" sz="400" dirty="0" err="1"/>
              <a:t>NParticipants</a:t>
            </a:r>
            <a:r>
              <a:rPr lang="en-GB" sz="400" dirty="0"/>
              <a:t> = </a:t>
            </a:r>
            <a:r>
              <a:rPr lang="en-GB" sz="400" dirty="0" err="1"/>
              <a:t>Variable.New</a:t>
            </a:r>
            <a:r>
              <a:rPr lang="en-GB" sz="400" dirty="0"/>
              <a:t>&lt;</a:t>
            </a:r>
            <a:r>
              <a:rPr lang="en-GB" sz="400" dirty="0" err="1"/>
              <a:t>int</a:t>
            </a:r>
            <a:r>
              <a:rPr lang="en-GB" sz="400" dirty="0"/>
              <a:t>&gt;().Named("</a:t>
            </a:r>
            <a:r>
              <a:rPr lang="en-GB" sz="400" dirty="0" err="1"/>
              <a:t>nParticipants</a:t>
            </a:r>
            <a:r>
              <a:rPr lang="en-GB" sz="400" dirty="0"/>
              <a:t>");</a:t>
            </a:r>
          </a:p>
          <a:p>
            <a:pPr fontAlgn="t"/>
            <a:r>
              <a:rPr lang="en-GB" sz="400" dirty="0"/>
              <a:t>    </a:t>
            </a:r>
            <a:r>
              <a:rPr lang="en-GB" sz="400" dirty="0" err="1"/>
              <a:t>var</a:t>
            </a:r>
            <a:r>
              <a:rPr lang="en-GB" sz="400" dirty="0"/>
              <a:t> </a:t>
            </a:r>
            <a:r>
              <a:rPr lang="en-GB" sz="400" dirty="0" err="1"/>
              <a:t>NChoices</a:t>
            </a:r>
            <a:r>
              <a:rPr lang="en-GB" sz="400" dirty="0"/>
              <a:t> = </a:t>
            </a:r>
            <a:r>
              <a:rPr lang="en-GB" sz="400" dirty="0" err="1"/>
              <a:t>Variable.New</a:t>
            </a:r>
            <a:r>
              <a:rPr lang="en-GB" sz="400" dirty="0"/>
              <a:t>&lt;</a:t>
            </a:r>
            <a:r>
              <a:rPr lang="en-GB" sz="400" dirty="0" err="1"/>
              <a:t>int</a:t>
            </a:r>
            <a:r>
              <a:rPr lang="en-GB" sz="400" dirty="0"/>
              <a:t>&gt;().Named("</a:t>
            </a:r>
            <a:r>
              <a:rPr lang="en-GB" sz="400" dirty="0" err="1"/>
              <a:t>nChoices</a:t>
            </a:r>
            <a:r>
              <a:rPr lang="en-GB" sz="400" dirty="0"/>
              <a:t>");</a:t>
            </a:r>
          </a:p>
          <a:p>
            <a:pPr fontAlgn="t"/>
            <a:r>
              <a:rPr lang="en-GB" sz="400" dirty="0"/>
              <a:t>    </a:t>
            </a:r>
            <a:r>
              <a:rPr lang="en-GB" sz="400" dirty="0" err="1"/>
              <a:t>var</a:t>
            </a:r>
            <a:r>
              <a:rPr lang="en-GB" sz="400" dirty="0"/>
              <a:t> </a:t>
            </a:r>
            <a:r>
              <a:rPr lang="en-GB" sz="400" dirty="0" err="1"/>
              <a:t>NResponses</a:t>
            </a:r>
            <a:r>
              <a:rPr lang="en-GB" sz="400" dirty="0"/>
              <a:t> = </a:t>
            </a:r>
            <a:r>
              <a:rPr lang="en-GB" sz="400" dirty="0" err="1"/>
              <a:t>Variable.New</a:t>
            </a:r>
            <a:r>
              <a:rPr lang="en-GB" sz="400" dirty="0"/>
              <a:t>&lt;</a:t>
            </a:r>
            <a:r>
              <a:rPr lang="en-GB" sz="400" dirty="0" err="1"/>
              <a:t>int</a:t>
            </a:r>
            <a:r>
              <a:rPr lang="en-GB" sz="400" dirty="0"/>
              <a:t>&gt;().Named("</a:t>
            </a:r>
            <a:r>
              <a:rPr lang="en-GB" sz="400" dirty="0" err="1"/>
              <a:t>nResponses</a:t>
            </a:r>
            <a:r>
              <a:rPr lang="en-GB" sz="400" dirty="0"/>
              <a:t>");</a:t>
            </a:r>
          </a:p>
          <a:p>
            <a:pPr fontAlgn="t"/>
            <a:r>
              <a:rPr lang="en-GB" sz="400" dirty="0"/>
              <a:t>    </a:t>
            </a:r>
            <a:r>
              <a:rPr lang="en-GB" sz="400" dirty="0" err="1"/>
              <a:t>var</a:t>
            </a:r>
            <a:r>
              <a:rPr lang="en-GB" sz="400" dirty="0"/>
              <a:t> </a:t>
            </a:r>
            <a:r>
              <a:rPr lang="en-GB" sz="400" dirty="0" err="1"/>
              <a:t>NTrainingResponses</a:t>
            </a:r>
            <a:r>
              <a:rPr lang="en-GB" sz="400" dirty="0"/>
              <a:t> = </a:t>
            </a:r>
            <a:r>
              <a:rPr lang="en-GB" sz="400" dirty="0" err="1"/>
              <a:t>Variable.New</a:t>
            </a:r>
            <a:r>
              <a:rPr lang="en-GB" sz="400" dirty="0"/>
              <a:t>&lt;</a:t>
            </a:r>
            <a:r>
              <a:rPr lang="en-GB" sz="400" dirty="0" err="1"/>
              <a:t>int</a:t>
            </a:r>
            <a:r>
              <a:rPr lang="en-GB" sz="400" dirty="0"/>
              <a:t>&gt;().Named("</a:t>
            </a:r>
            <a:r>
              <a:rPr lang="en-GB" sz="400" dirty="0" err="1"/>
              <a:t>nTrainingResponses</a:t>
            </a:r>
            <a:r>
              <a:rPr lang="en-GB" sz="400" dirty="0"/>
              <a:t>");</a:t>
            </a:r>
          </a:p>
          <a:p>
            <a:pPr fontAlgn="t"/>
            <a:r>
              <a:rPr lang="en-GB" sz="400" dirty="0"/>
              <a:t>    </a:t>
            </a:r>
            <a:r>
              <a:rPr lang="en-GB" sz="400" dirty="0" err="1"/>
              <a:t>var</a:t>
            </a:r>
            <a:r>
              <a:rPr lang="en-GB" sz="400" dirty="0"/>
              <a:t> </a:t>
            </a:r>
            <a:r>
              <a:rPr lang="en-GB" sz="400" dirty="0" err="1"/>
              <a:t>NTrainingQuestions</a:t>
            </a:r>
            <a:r>
              <a:rPr lang="en-GB" sz="400" dirty="0"/>
              <a:t> = </a:t>
            </a:r>
            <a:r>
              <a:rPr lang="en-GB" sz="400" dirty="0" err="1"/>
              <a:t>Variable.New</a:t>
            </a:r>
            <a:r>
              <a:rPr lang="en-GB" sz="400" dirty="0"/>
              <a:t>&lt;</a:t>
            </a:r>
            <a:r>
              <a:rPr lang="en-GB" sz="400" dirty="0" err="1"/>
              <a:t>int</a:t>
            </a:r>
            <a:r>
              <a:rPr lang="en-GB" sz="400" dirty="0"/>
              <a:t>&gt;().Named("</a:t>
            </a:r>
            <a:r>
              <a:rPr lang="en-GB" sz="400" dirty="0" err="1"/>
              <a:t>nTrainingQuestions</a:t>
            </a:r>
            <a:r>
              <a:rPr lang="en-GB" sz="400" dirty="0"/>
              <a:t>");</a:t>
            </a:r>
          </a:p>
          <a:p>
            <a:pPr fontAlgn="t"/>
            <a:r>
              <a:rPr lang="en-GB" sz="400" dirty="0"/>
              <a:t>    </a:t>
            </a:r>
            <a:r>
              <a:rPr lang="en-GB" sz="400" dirty="0" err="1"/>
              <a:t>var</a:t>
            </a:r>
            <a:r>
              <a:rPr lang="en-GB" sz="400" dirty="0"/>
              <a:t> p = new Range(</a:t>
            </a:r>
            <a:r>
              <a:rPr lang="en-GB" sz="400" dirty="0" err="1"/>
              <a:t>NParticipants</a:t>
            </a:r>
            <a:r>
              <a:rPr lang="en-GB" sz="400" dirty="0"/>
              <a:t>).Named("p");</a:t>
            </a:r>
          </a:p>
          <a:p>
            <a:pPr fontAlgn="t"/>
            <a:r>
              <a:rPr lang="en-GB" sz="400" dirty="0"/>
              <a:t>    </a:t>
            </a:r>
            <a:r>
              <a:rPr lang="en-GB" sz="400" dirty="0" err="1"/>
              <a:t>var</a:t>
            </a:r>
            <a:r>
              <a:rPr lang="en-GB" sz="400" dirty="0"/>
              <a:t> q = new Range(</a:t>
            </a:r>
            <a:r>
              <a:rPr lang="en-GB" sz="400" dirty="0" err="1"/>
              <a:t>NQuestions</a:t>
            </a:r>
            <a:r>
              <a:rPr lang="en-GB" sz="400" dirty="0"/>
              <a:t>).Named("q");</a:t>
            </a:r>
          </a:p>
          <a:p>
            <a:pPr fontAlgn="t"/>
            <a:r>
              <a:rPr lang="en-GB" sz="400" dirty="0"/>
              <a:t>    </a:t>
            </a:r>
            <a:r>
              <a:rPr lang="en-GB" sz="400" dirty="0" err="1"/>
              <a:t>var</a:t>
            </a:r>
            <a:r>
              <a:rPr lang="en-GB" sz="400" dirty="0"/>
              <a:t> c = new Range(</a:t>
            </a:r>
            <a:r>
              <a:rPr lang="en-GB" sz="400" dirty="0" err="1"/>
              <a:t>NChoices</a:t>
            </a:r>
            <a:r>
              <a:rPr lang="en-GB" sz="400" dirty="0"/>
              <a:t>).Named("c");</a:t>
            </a:r>
          </a:p>
          <a:p>
            <a:pPr fontAlgn="t"/>
            <a:r>
              <a:rPr lang="en-GB" sz="400" dirty="0"/>
              <a:t>    </a:t>
            </a:r>
            <a:r>
              <a:rPr lang="en-GB" sz="400" dirty="0" err="1"/>
              <a:t>var</a:t>
            </a:r>
            <a:r>
              <a:rPr lang="en-GB" sz="400" dirty="0"/>
              <a:t> n = new Range(</a:t>
            </a:r>
            <a:r>
              <a:rPr lang="en-GB" sz="400" dirty="0" err="1"/>
              <a:t>NResponses</a:t>
            </a:r>
            <a:r>
              <a:rPr lang="en-GB" sz="400" dirty="0"/>
              <a:t>).Named("n");</a:t>
            </a:r>
          </a:p>
          <a:p>
            <a:pPr fontAlgn="t"/>
            <a:r>
              <a:rPr lang="en-GB" sz="400" dirty="0"/>
              <a:t>    </a:t>
            </a:r>
            <a:r>
              <a:rPr lang="en-GB" sz="400" dirty="0" err="1"/>
              <a:t>var</a:t>
            </a:r>
            <a:r>
              <a:rPr lang="en-GB" sz="400" dirty="0"/>
              <a:t> </a:t>
            </a:r>
            <a:r>
              <a:rPr lang="en-GB" sz="400" dirty="0" err="1"/>
              <a:t>tr</a:t>
            </a:r>
            <a:r>
              <a:rPr lang="en-GB" sz="400" dirty="0"/>
              <a:t> = new Range(</a:t>
            </a:r>
            <a:r>
              <a:rPr lang="en-GB" sz="400" dirty="0" err="1"/>
              <a:t>NTrainingResponses</a:t>
            </a:r>
            <a:r>
              <a:rPr lang="en-GB" sz="400" dirty="0"/>
              <a:t>).Named("</a:t>
            </a:r>
            <a:r>
              <a:rPr lang="en-GB" sz="400" dirty="0" err="1"/>
              <a:t>tr</a:t>
            </a:r>
            <a:r>
              <a:rPr lang="en-GB" sz="400" dirty="0"/>
              <a:t>");</a:t>
            </a:r>
          </a:p>
          <a:p>
            <a:pPr fontAlgn="t"/>
            <a:r>
              <a:rPr lang="en-GB" sz="400" dirty="0"/>
              <a:t>    </a:t>
            </a:r>
            <a:r>
              <a:rPr lang="en-GB" sz="400" dirty="0" err="1"/>
              <a:t>var</a:t>
            </a:r>
            <a:r>
              <a:rPr lang="en-GB" sz="400" dirty="0"/>
              <a:t> </a:t>
            </a:r>
            <a:r>
              <a:rPr lang="en-GB" sz="400" dirty="0" err="1"/>
              <a:t>tq</a:t>
            </a:r>
            <a:r>
              <a:rPr lang="en-GB" sz="400" dirty="0"/>
              <a:t> = new Range(</a:t>
            </a:r>
            <a:r>
              <a:rPr lang="en-GB" sz="400" dirty="0" err="1"/>
              <a:t>NTrainingQuestions</a:t>
            </a:r>
            <a:r>
              <a:rPr lang="en-GB" sz="400" dirty="0"/>
              <a:t>).Named("</a:t>
            </a:r>
            <a:r>
              <a:rPr lang="en-GB" sz="400" dirty="0" err="1"/>
              <a:t>tq</a:t>
            </a:r>
            <a:r>
              <a:rPr lang="en-GB" sz="400" dirty="0"/>
              <a:t>");</a:t>
            </a:r>
          </a:p>
          <a:p>
            <a:pPr fontAlgn="t"/>
            <a:r>
              <a:rPr lang="en-GB" sz="400" dirty="0"/>
              <a:t>    </a:t>
            </a:r>
            <a:r>
              <a:rPr lang="en-GB" sz="400" dirty="0" err="1"/>
              <a:t>var</a:t>
            </a:r>
            <a:r>
              <a:rPr lang="en-GB" sz="400" dirty="0"/>
              <a:t> </a:t>
            </a:r>
            <a:r>
              <a:rPr lang="en-GB" sz="400" dirty="0" err="1"/>
              <a:t>AnswerOfQuestion</a:t>
            </a:r>
            <a:r>
              <a:rPr lang="en-GB" sz="400" dirty="0"/>
              <a:t> = </a:t>
            </a:r>
            <a:r>
              <a:rPr lang="en-GB" sz="400" dirty="0" err="1"/>
              <a:t>Variable.Array</a:t>
            </a:r>
            <a:r>
              <a:rPr lang="en-GB" sz="400" dirty="0"/>
              <a:t>&lt;</a:t>
            </a:r>
            <a:r>
              <a:rPr lang="en-GB" sz="400" dirty="0" err="1"/>
              <a:t>int</a:t>
            </a:r>
            <a:r>
              <a:rPr lang="en-GB" sz="400" dirty="0"/>
              <a:t>&gt;(q).Named("answer");</a:t>
            </a:r>
          </a:p>
          <a:p>
            <a:pPr fontAlgn="t"/>
            <a:r>
              <a:rPr lang="en-GB" sz="400" dirty="0"/>
              <a:t>    </a:t>
            </a:r>
            <a:r>
              <a:rPr lang="en-GB" sz="400" dirty="0" err="1"/>
              <a:t>AnswerOfQuestion</a:t>
            </a:r>
            <a:r>
              <a:rPr lang="en-GB" sz="400" dirty="0"/>
              <a:t>[q] = </a:t>
            </a:r>
            <a:r>
              <a:rPr lang="en-GB" sz="400" dirty="0" err="1"/>
              <a:t>Variable.DiscreteUniform</a:t>
            </a:r>
            <a:r>
              <a:rPr lang="en-GB" sz="400" dirty="0"/>
              <a:t>(c).</a:t>
            </a:r>
            <a:r>
              <a:rPr lang="en-GB" sz="400" dirty="0" err="1"/>
              <a:t>ForEach</a:t>
            </a:r>
            <a:r>
              <a:rPr lang="en-GB" sz="400" dirty="0"/>
              <a:t>(q);</a:t>
            </a:r>
          </a:p>
          <a:p>
            <a:pPr fontAlgn="t"/>
            <a:r>
              <a:rPr lang="en-GB" sz="400" dirty="0"/>
              <a:t>    </a:t>
            </a:r>
            <a:r>
              <a:rPr lang="en-GB" sz="400" dirty="0" err="1"/>
              <a:t>var</a:t>
            </a:r>
            <a:r>
              <a:rPr lang="en-GB" sz="400" dirty="0"/>
              <a:t> </a:t>
            </a:r>
            <a:r>
              <a:rPr lang="en-GB" sz="400" dirty="0" err="1"/>
              <a:t>QuestionOfResponse</a:t>
            </a:r>
            <a:r>
              <a:rPr lang="en-GB" sz="400" dirty="0"/>
              <a:t> = </a:t>
            </a:r>
            <a:r>
              <a:rPr lang="en-GB" sz="400" dirty="0" err="1"/>
              <a:t>Variable.Array</a:t>
            </a:r>
            <a:r>
              <a:rPr lang="en-GB" sz="400" dirty="0"/>
              <a:t>&lt;</a:t>
            </a:r>
            <a:r>
              <a:rPr lang="en-GB" sz="400" dirty="0" err="1"/>
              <a:t>int</a:t>
            </a:r>
            <a:r>
              <a:rPr lang="en-GB" sz="400" dirty="0"/>
              <a:t>&gt;(n).Named("</a:t>
            </a:r>
            <a:r>
              <a:rPr lang="en-GB" sz="400" dirty="0" err="1"/>
              <a:t>questionOfResponse</a:t>
            </a:r>
            <a:r>
              <a:rPr lang="en-GB" sz="400" dirty="0"/>
              <a:t>");</a:t>
            </a:r>
          </a:p>
          <a:p>
            <a:pPr fontAlgn="t"/>
            <a:r>
              <a:rPr lang="pt-BR" sz="400" dirty="0"/>
              <a:t>    var ParticipantOfResponse = Variable.Array&lt;int&gt;(n).Named("participantOfResponse");</a:t>
            </a:r>
            <a:endParaRPr lang="en-GB" sz="400" dirty="0"/>
          </a:p>
          <a:p>
            <a:pPr fontAlgn="t"/>
            <a:r>
              <a:rPr lang="en-GB" sz="400" dirty="0"/>
              <a:t>    </a:t>
            </a:r>
            <a:r>
              <a:rPr lang="en-GB" sz="400" dirty="0" err="1"/>
              <a:t>var</a:t>
            </a:r>
            <a:r>
              <a:rPr lang="en-GB" sz="400" dirty="0"/>
              <a:t> </a:t>
            </a:r>
            <a:r>
              <a:rPr lang="en-GB" sz="400" dirty="0" err="1"/>
              <a:t>AnswerOfResponse</a:t>
            </a:r>
            <a:r>
              <a:rPr lang="en-GB" sz="400" dirty="0"/>
              <a:t> = </a:t>
            </a:r>
            <a:r>
              <a:rPr lang="en-GB" sz="400" dirty="0" err="1"/>
              <a:t>Variable.Array</a:t>
            </a:r>
            <a:r>
              <a:rPr lang="en-GB" sz="400" dirty="0"/>
              <a:t>&lt;</a:t>
            </a:r>
            <a:r>
              <a:rPr lang="en-GB" sz="400" dirty="0" err="1"/>
              <a:t>int</a:t>
            </a:r>
            <a:r>
              <a:rPr lang="en-GB" sz="400" dirty="0"/>
              <a:t>&gt;(n).Named("response");</a:t>
            </a:r>
          </a:p>
          <a:p>
            <a:pPr fontAlgn="t"/>
            <a:r>
              <a:rPr lang="en-GB" sz="400" dirty="0"/>
              <a:t>    </a:t>
            </a:r>
            <a:r>
              <a:rPr lang="en-GB" sz="400" dirty="0" err="1"/>
              <a:t>QuestionOfResponse.SetValueRange</a:t>
            </a:r>
            <a:r>
              <a:rPr lang="en-GB" sz="400" dirty="0"/>
              <a:t>(q);</a:t>
            </a:r>
          </a:p>
          <a:p>
            <a:pPr fontAlgn="t"/>
            <a:r>
              <a:rPr lang="en-GB" sz="400" dirty="0"/>
              <a:t>    </a:t>
            </a:r>
            <a:r>
              <a:rPr lang="en-GB" sz="400" dirty="0" err="1"/>
              <a:t>ParticipantOfResponse.SetValueRange</a:t>
            </a:r>
            <a:r>
              <a:rPr lang="en-GB" sz="400" dirty="0"/>
              <a:t>(p);</a:t>
            </a:r>
          </a:p>
          <a:p>
            <a:pPr fontAlgn="t"/>
            <a:r>
              <a:rPr lang="en-GB" sz="400" dirty="0"/>
              <a:t>    </a:t>
            </a:r>
            <a:r>
              <a:rPr lang="en-GB" sz="400" dirty="0" err="1"/>
              <a:t>AnswerOfResponse.SetValueRange</a:t>
            </a:r>
            <a:r>
              <a:rPr lang="en-GB" sz="400" dirty="0"/>
              <a:t>(c);</a:t>
            </a:r>
          </a:p>
          <a:p>
            <a:pPr fontAlgn="t"/>
            <a:r>
              <a:rPr lang="en-GB" sz="400" dirty="0"/>
              <a:t>    </a:t>
            </a:r>
            <a:r>
              <a:rPr lang="en-GB" sz="400" dirty="0" err="1"/>
              <a:t>var</a:t>
            </a:r>
            <a:r>
              <a:rPr lang="en-GB" sz="400" dirty="0"/>
              <a:t> Know = </a:t>
            </a:r>
            <a:r>
              <a:rPr lang="en-GB" sz="400" dirty="0" err="1"/>
              <a:t>Variable.Array</a:t>
            </a:r>
            <a:r>
              <a:rPr lang="en-GB" sz="400" dirty="0"/>
              <a:t>&lt;bool&gt;(n).Named("know");</a:t>
            </a:r>
          </a:p>
          <a:p>
            <a:pPr fontAlgn="t"/>
            <a:r>
              <a:rPr lang="en-GB" sz="400" dirty="0"/>
              <a:t>    </a:t>
            </a:r>
            <a:r>
              <a:rPr lang="en-GB" sz="400" dirty="0" err="1"/>
              <a:t>var</a:t>
            </a:r>
            <a:r>
              <a:rPr lang="en-GB" sz="400" dirty="0"/>
              <a:t> Ability = </a:t>
            </a:r>
            <a:r>
              <a:rPr lang="en-GB" sz="400" dirty="0" err="1"/>
              <a:t>Variable.Array</a:t>
            </a:r>
            <a:r>
              <a:rPr lang="en-GB" sz="400" dirty="0"/>
              <a:t>&lt;double&gt;(p).Named("ability");</a:t>
            </a:r>
          </a:p>
          <a:p>
            <a:pPr fontAlgn="t"/>
            <a:r>
              <a:rPr lang="en-GB" sz="400" dirty="0"/>
              <a:t>    Ability[p] = </a:t>
            </a:r>
            <a:r>
              <a:rPr lang="en-GB" sz="400" dirty="0" err="1"/>
              <a:t>Variable.Random</a:t>
            </a:r>
            <a:r>
              <a:rPr lang="en-GB" sz="400" dirty="0"/>
              <a:t>(</a:t>
            </a:r>
            <a:r>
              <a:rPr lang="en-GB" sz="400" dirty="0" err="1"/>
              <a:t>abilityPrior</a:t>
            </a:r>
            <a:r>
              <a:rPr lang="en-GB" sz="400" dirty="0"/>
              <a:t>).</a:t>
            </a:r>
            <a:r>
              <a:rPr lang="en-GB" sz="400" dirty="0" err="1"/>
              <a:t>ForEach</a:t>
            </a:r>
            <a:r>
              <a:rPr lang="en-GB" sz="400" dirty="0"/>
              <a:t>(p);</a:t>
            </a:r>
          </a:p>
          <a:p>
            <a:pPr fontAlgn="t"/>
            <a:r>
              <a:rPr lang="en-GB" sz="400" dirty="0"/>
              <a:t>    </a:t>
            </a:r>
            <a:r>
              <a:rPr lang="en-GB" sz="400" dirty="0" err="1"/>
              <a:t>var</a:t>
            </a:r>
            <a:r>
              <a:rPr lang="en-GB" sz="400" dirty="0"/>
              <a:t> Difficulty = </a:t>
            </a:r>
            <a:r>
              <a:rPr lang="en-GB" sz="400" dirty="0" err="1"/>
              <a:t>Variable.Array</a:t>
            </a:r>
            <a:r>
              <a:rPr lang="en-GB" sz="400" dirty="0"/>
              <a:t>&lt;double&gt;(q).Named("difficulty");</a:t>
            </a:r>
          </a:p>
          <a:p>
            <a:pPr fontAlgn="t"/>
            <a:r>
              <a:rPr lang="en-GB" sz="400" dirty="0"/>
              <a:t>    Difficulty[q] = </a:t>
            </a:r>
            <a:r>
              <a:rPr lang="en-GB" sz="400" dirty="0" err="1"/>
              <a:t>Variable.Random</a:t>
            </a:r>
            <a:r>
              <a:rPr lang="en-GB" sz="400" dirty="0"/>
              <a:t>(</a:t>
            </a:r>
            <a:r>
              <a:rPr lang="en-GB" sz="400" dirty="0" err="1"/>
              <a:t>difficultyPrior</a:t>
            </a:r>
            <a:r>
              <a:rPr lang="en-GB" sz="400" dirty="0"/>
              <a:t>).</a:t>
            </a:r>
            <a:r>
              <a:rPr lang="en-GB" sz="400" dirty="0" err="1"/>
              <a:t>ForEach</a:t>
            </a:r>
            <a:r>
              <a:rPr lang="en-GB" sz="400" dirty="0"/>
              <a:t>(q);</a:t>
            </a:r>
          </a:p>
          <a:p>
            <a:pPr fontAlgn="t"/>
            <a:r>
              <a:rPr lang="en-GB" sz="400" dirty="0"/>
              <a:t>    </a:t>
            </a:r>
            <a:r>
              <a:rPr lang="en-GB" sz="400" dirty="0" err="1"/>
              <a:t>var</a:t>
            </a:r>
            <a:r>
              <a:rPr lang="en-GB" sz="400" dirty="0"/>
              <a:t> Discrimination = </a:t>
            </a:r>
            <a:r>
              <a:rPr lang="en-GB" sz="400" dirty="0" err="1"/>
              <a:t>Variable.Array</a:t>
            </a:r>
            <a:r>
              <a:rPr lang="en-GB" sz="400" dirty="0"/>
              <a:t>&lt;double&gt;(q).Named("discrimination");</a:t>
            </a:r>
          </a:p>
          <a:p>
            <a:pPr fontAlgn="t"/>
            <a:r>
              <a:rPr lang="en-GB" sz="400" dirty="0"/>
              <a:t>    Discrimination[q] = </a:t>
            </a:r>
            <a:r>
              <a:rPr lang="en-GB" sz="400" dirty="0" err="1"/>
              <a:t>Variable.Random</a:t>
            </a:r>
            <a:r>
              <a:rPr lang="en-GB" sz="400" dirty="0"/>
              <a:t>(</a:t>
            </a:r>
            <a:r>
              <a:rPr lang="en-GB" sz="400" dirty="0" err="1"/>
              <a:t>discriminationPrior</a:t>
            </a:r>
            <a:r>
              <a:rPr lang="en-GB" sz="400" dirty="0"/>
              <a:t>).</a:t>
            </a:r>
            <a:r>
              <a:rPr lang="en-GB" sz="400" dirty="0" err="1"/>
              <a:t>ForEach</a:t>
            </a:r>
            <a:r>
              <a:rPr lang="en-GB" sz="400" dirty="0"/>
              <a:t>(q);</a:t>
            </a:r>
          </a:p>
          <a:p>
            <a:pPr fontAlgn="t"/>
            <a:r>
              <a:rPr lang="en-GB" sz="400" dirty="0"/>
              <a:t>    using (</a:t>
            </a:r>
            <a:r>
              <a:rPr lang="en-GB" sz="400" dirty="0" err="1"/>
              <a:t>Variable.ForEach</a:t>
            </a:r>
            <a:r>
              <a:rPr lang="en-GB" sz="400" dirty="0"/>
              <a:t>(n))</a:t>
            </a:r>
          </a:p>
          <a:p>
            <a:pPr fontAlgn="t"/>
            <a:r>
              <a:rPr lang="en-GB" sz="400" dirty="0"/>
              <a:t>    {</a:t>
            </a:r>
          </a:p>
          <a:p>
            <a:pPr fontAlgn="t"/>
            <a:r>
              <a:rPr lang="en-GB" sz="400" dirty="0"/>
              <a:t>        </a:t>
            </a:r>
            <a:r>
              <a:rPr lang="en-GB" sz="400" dirty="0" err="1"/>
              <a:t>var</a:t>
            </a:r>
            <a:r>
              <a:rPr lang="en-GB" sz="400" dirty="0"/>
              <a:t> advantage = (Ability[</a:t>
            </a:r>
            <a:r>
              <a:rPr lang="en-GB" sz="400" dirty="0" err="1"/>
              <a:t>ParticipantOfResponse</a:t>
            </a:r>
            <a:r>
              <a:rPr lang="en-GB" sz="400" dirty="0"/>
              <a:t>[n]] -                     </a:t>
            </a:r>
          </a:p>
          <a:p>
            <a:pPr fontAlgn="t"/>
            <a:r>
              <a:rPr lang="en-GB" sz="400" dirty="0"/>
              <a:t>                         Difficulty[</a:t>
            </a:r>
            <a:r>
              <a:rPr lang="en-GB" sz="400" dirty="0" err="1"/>
              <a:t>QuestionOfResponse</a:t>
            </a:r>
            <a:r>
              <a:rPr lang="en-GB" sz="400" dirty="0"/>
              <a:t>[n]]).Named("advantage");</a:t>
            </a:r>
          </a:p>
          <a:p>
            <a:pPr fontAlgn="t"/>
            <a:r>
              <a:rPr lang="en-GB" sz="400" dirty="0"/>
              <a:t>        </a:t>
            </a:r>
            <a:r>
              <a:rPr lang="en-GB" sz="400" dirty="0" err="1"/>
              <a:t>var</a:t>
            </a:r>
            <a:r>
              <a:rPr lang="en-GB" sz="400" dirty="0"/>
              <a:t> </a:t>
            </a:r>
            <a:r>
              <a:rPr lang="en-GB" sz="400" dirty="0" err="1"/>
              <a:t>advantageDamped</a:t>
            </a:r>
            <a:r>
              <a:rPr lang="en-GB" sz="400" dirty="0"/>
              <a:t> = Variable&lt;double&gt;.Factor&lt;double, double&gt;(</a:t>
            </a:r>
          </a:p>
          <a:p>
            <a:pPr fontAlgn="t"/>
            <a:r>
              <a:rPr lang="en-GB" sz="400" dirty="0"/>
              <a:t>                                </a:t>
            </a:r>
            <a:r>
              <a:rPr lang="en-GB" sz="400" dirty="0" err="1"/>
              <a:t>Damp.Backward</a:t>
            </a:r>
            <a:r>
              <a:rPr lang="en-GB" sz="400" dirty="0"/>
              <a:t>, advantage,0.2).Named("</a:t>
            </a:r>
            <a:r>
              <a:rPr lang="en-GB" sz="400" dirty="0" err="1"/>
              <a:t>advantageDamped</a:t>
            </a:r>
            <a:r>
              <a:rPr lang="en-GB" sz="400" dirty="0"/>
              <a:t>");</a:t>
            </a:r>
          </a:p>
          <a:p>
            <a:pPr fontAlgn="t"/>
            <a:r>
              <a:rPr lang="en-GB" sz="400" dirty="0"/>
              <a:t>        </a:t>
            </a:r>
            <a:r>
              <a:rPr lang="en-GB" sz="400" dirty="0" err="1"/>
              <a:t>var</a:t>
            </a:r>
            <a:r>
              <a:rPr lang="en-GB" sz="400" dirty="0"/>
              <a:t> </a:t>
            </a:r>
            <a:r>
              <a:rPr lang="en-GB" sz="400" dirty="0" err="1"/>
              <a:t>advantageNoisy</a:t>
            </a:r>
            <a:r>
              <a:rPr lang="en-GB" sz="400" dirty="0"/>
              <a:t> = </a:t>
            </a:r>
            <a:r>
              <a:rPr lang="en-GB" sz="400" dirty="0" err="1"/>
              <a:t>Variable.GaussianFromMeanAndPrecision</a:t>
            </a:r>
            <a:r>
              <a:rPr lang="en-GB" sz="400" dirty="0"/>
              <a:t>(</a:t>
            </a:r>
            <a:r>
              <a:rPr lang="en-GB" sz="400" dirty="0" err="1"/>
              <a:t>advantageDamped</a:t>
            </a:r>
            <a:r>
              <a:rPr lang="en-GB" sz="400" dirty="0"/>
              <a:t>, </a:t>
            </a:r>
          </a:p>
          <a:p>
            <a:pPr fontAlgn="t"/>
            <a:r>
              <a:rPr lang="en-GB" sz="400" dirty="0"/>
              <a:t>                                Discrimination[</a:t>
            </a:r>
            <a:r>
              <a:rPr lang="en-GB" sz="400" dirty="0" err="1"/>
              <a:t>QuestionOfResponse</a:t>
            </a:r>
            <a:r>
              <a:rPr lang="en-GB" sz="400" dirty="0"/>
              <a:t>[n]]).Named("</a:t>
            </a:r>
            <a:r>
              <a:rPr lang="en-GB" sz="400" dirty="0" err="1"/>
              <a:t>advantageNoisy</a:t>
            </a:r>
            <a:r>
              <a:rPr lang="en-GB" sz="400" dirty="0"/>
              <a:t>");</a:t>
            </a:r>
          </a:p>
          <a:p>
            <a:pPr fontAlgn="t"/>
            <a:r>
              <a:rPr lang="en-GB" sz="400" dirty="0"/>
              <a:t>        Know[n] = (</a:t>
            </a:r>
            <a:r>
              <a:rPr lang="en-GB" sz="400" dirty="0" err="1"/>
              <a:t>advantageNoisy</a:t>
            </a:r>
            <a:r>
              <a:rPr lang="en-GB" sz="400" dirty="0"/>
              <a:t> &gt; 0);</a:t>
            </a:r>
          </a:p>
          <a:p>
            <a:pPr fontAlgn="t"/>
            <a:r>
              <a:rPr lang="en-GB" sz="400" dirty="0"/>
              <a:t>        using (</a:t>
            </a:r>
            <a:r>
              <a:rPr lang="en-GB" sz="400" dirty="0" err="1"/>
              <a:t>Variable.If</a:t>
            </a:r>
            <a:r>
              <a:rPr lang="en-GB" sz="400" dirty="0"/>
              <a:t>(Know[n]))</a:t>
            </a:r>
          </a:p>
          <a:p>
            <a:pPr fontAlgn="t"/>
            <a:r>
              <a:rPr lang="en-GB" sz="400" dirty="0"/>
              <a:t>            </a:t>
            </a:r>
            <a:r>
              <a:rPr lang="en-GB" sz="400" dirty="0" err="1"/>
              <a:t>AnswerOfResponse</a:t>
            </a:r>
            <a:r>
              <a:rPr lang="en-GB" sz="400" dirty="0"/>
              <a:t>[n] = </a:t>
            </a:r>
            <a:r>
              <a:rPr lang="en-GB" sz="400" dirty="0" err="1"/>
              <a:t>AnswerOfQuestion</a:t>
            </a:r>
            <a:r>
              <a:rPr lang="en-GB" sz="400" dirty="0"/>
              <a:t>[</a:t>
            </a:r>
            <a:r>
              <a:rPr lang="en-GB" sz="400" dirty="0" err="1"/>
              <a:t>QuestionOfResponse</a:t>
            </a:r>
            <a:r>
              <a:rPr lang="en-GB" sz="400" dirty="0"/>
              <a:t>[n]];</a:t>
            </a:r>
          </a:p>
          <a:p>
            <a:pPr fontAlgn="t"/>
            <a:r>
              <a:rPr lang="en-GB" sz="400" dirty="0"/>
              <a:t>        using (</a:t>
            </a:r>
            <a:r>
              <a:rPr lang="en-GB" sz="400" dirty="0" err="1"/>
              <a:t>Variable.IfNot</a:t>
            </a:r>
            <a:r>
              <a:rPr lang="en-GB" sz="400" dirty="0"/>
              <a:t>(Know[n]))</a:t>
            </a:r>
          </a:p>
          <a:p>
            <a:pPr fontAlgn="t"/>
            <a:r>
              <a:rPr lang="en-GB" sz="400" dirty="0"/>
              <a:t>            </a:t>
            </a:r>
            <a:r>
              <a:rPr lang="en-GB" sz="400" dirty="0" err="1"/>
              <a:t>AnswerOfResponse</a:t>
            </a:r>
            <a:r>
              <a:rPr lang="en-GB" sz="400" dirty="0"/>
              <a:t>[n] = </a:t>
            </a:r>
            <a:r>
              <a:rPr lang="en-GB" sz="400" dirty="0" err="1"/>
              <a:t>Variable.DiscreteUniform</a:t>
            </a:r>
            <a:r>
              <a:rPr lang="en-GB" sz="400" dirty="0"/>
              <a:t>(c);</a:t>
            </a:r>
          </a:p>
          <a:p>
            <a:pPr fontAlgn="t"/>
            <a:r>
              <a:rPr lang="en-GB" sz="400" dirty="0"/>
              <a:t>    }</a:t>
            </a:r>
          </a:p>
          <a:p>
            <a:pPr fontAlgn="t"/>
            <a:r>
              <a:rPr lang="en-GB" sz="400" dirty="0"/>
              <a:t>    </a:t>
            </a:r>
            <a:r>
              <a:rPr lang="en-GB" sz="400" dirty="0" err="1"/>
              <a:t>var</a:t>
            </a:r>
            <a:r>
              <a:rPr lang="en-GB" sz="400" dirty="0"/>
              <a:t> </a:t>
            </a:r>
            <a:r>
              <a:rPr lang="en-GB" sz="400" dirty="0" err="1"/>
              <a:t>TrainingResponseIndices</a:t>
            </a:r>
            <a:r>
              <a:rPr lang="en-GB" sz="400" dirty="0"/>
              <a:t> = </a:t>
            </a:r>
            <a:r>
              <a:rPr lang="en-GB" sz="400" dirty="0" err="1"/>
              <a:t>Variable.Array</a:t>
            </a:r>
            <a:r>
              <a:rPr lang="en-GB" sz="400" dirty="0"/>
              <a:t>&lt;</a:t>
            </a:r>
            <a:r>
              <a:rPr lang="en-GB" sz="400" dirty="0" err="1"/>
              <a:t>int</a:t>
            </a:r>
            <a:r>
              <a:rPr lang="en-GB" sz="400" dirty="0"/>
              <a:t>&gt;(</a:t>
            </a:r>
            <a:r>
              <a:rPr lang="en-GB" sz="400" dirty="0" err="1"/>
              <a:t>tr</a:t>
            </a:r>
            <a:r>
              <a:rPr lang="en-GB" sz="400" dirty="0"/>
              <a:t>).Named("</a:t>
            </a:r>
            <a:r>
              <a:rPr lang="en-GB" sz="400" dirty="0" err="1"/>
              <a:t>trainingResponseIndices</a:t>
            </a:r>
            <a:r>
              <a:rPr lang="en-GB" sz="400" dirty="0"/>
              <a:t>");</a:t>
            </a:r>
          </a:p>
          <a:p>
            <a:pPr fontAlgn="t"/>
            <a:r>
              <a:rPr lang="en-GB" sz="400" dirty="0"/>
              <a:t>    </a:t>
            </a:r>
            <a:r>
              <a:rPr lang="en-GB" sz="400" dirty="0" err="1"/>
              <a:t>TrainingResponseIndices.SetValueRange</a:t>
            </a:r>
            <a:r>
              <a:rPr lang="en-GB" sz="400" dirty="0"/>
              <a:t>(n);</a:t>
            </a:r>
          </a:p>
          <a:p>
            <a:pPr fontAlgn="t"/>
            <a:r>
              <a:rPr lang="en-GB" sz="400" dirty="0"/>
              <a:t>    </a:t>
            </a:r>
            <a:r>
              <a:rPr lang="en-GB" sz="400" dirty="0" err="1"/>
              <a:t>var</a:t>
            </a:r>
            <a:r>
              <a:rPr lang="en-GB" sz="400" dirty="0"/>
              <a:t> </a:t>
            </a:r>
            <a:r>
              <a:rPr lang="en-GB" sz="400" dirty="0" err="1"/>
              <a:t>ObservedResponseAnswer</a:t>
            </a:r>
            <a:r>
              <a:rPr lang="en-GB" sz="400" dirty="0"/>
              <a:t> = </a:t>
            </a:r>
            <a:r>
              <a:rPr lang="en-GB" sz="400" dirty="0" err="1"/>
              <a:t>Variable.Array</a:t>
            </a:r>
            <a:r>
              <a:rPr lang="en-GB" sz="400" dirty="0"/>
              <a:t>&lt;</a:t>
            </a:r>
            <a:r>
              <a:rPr lang="en-GB" sz="400" dirty="0" err="1"/>
              <a:t>int</a:t>
            </a:r>
            <a:r>
              <a:rPr lang="en-GB" sz="400" dirty="0"/>
              <a:t>&gt;(</a:t>
            </a:r>
            <a:r>
              <a:rPr lang="en-GB" sz="400" dirty="0" err="1"/>
              <a:t>tr</a:t>
            </a:r>
            <a:r>
              <a:rPr lang="en-GB" sz="400" dirty="0"/>
              <a:t>).Named("</a:t>
            </a:r>
            <a:r>
              <a:rPr lang="en-GB" sz="400" dirty="0" err="1"/>
              <a:t>observedResponseAnswer</a:t>
            </a:r>
            <a:r>
              <a:rPr lang="en-GB" sz="400" dirty="0"/>
              <a:t>");</a:t>
            </a:r>
          </a:p>
          <a:p>
            <a:pPr fontAlgn="t"/>
            <a:r>
              <a:rPr lang="en-GB" sz="400" dirty="0"/>
              <a:t>    </a:t>
            </a:r>
            <a:r>
              <a:rPr lang="en-GB" sz="400" dirty="0" err="1"/>
              <a:t>ObservedResponseAnswer</a:t>
            </a:r>
            <a:r>
              <a:rPr lang="en-GB" sz="400" dirty="0"/>
              <a:t>[</a:t>
            </a:r>
            <a:r>
              <a:rPr lang="en-GB" sz="400" dirty="0" err="1"/>
              <a:t>tr</a:t>
            </a:r>
            <a:r>
              <a:rPr lang="en-GB" sz="400" dirty="0"/>
              <a:t>] = </a:t>
            </a:r>
            <a:r>
              <a:rPr lang="en-GB" sz="400" dirty="0" err="1"/>
              <a:t>AnswerOfResponse</a:t>
            </a:r>
            <a:r>
              <a:rPr lang="en-GB" sz="400" dirty="0"/>
              <a:t>[</a:t>
            </a:r>
            <a:r>
              <a:rPr lang="en-GB" sz="400" dirty="0" err="1"/>
              <a:t>TrainingResponseIndices</a:t>
            </a:r>
            <a:r>
              <a:rPr lang="en-GB" sz="400" dirty="0"/>
              <a:t>[</a:t>
            </a:r>
            <a:r>
              <a:rPr lang="en-GB" sz="400" dirty="0" err="1"/>
              <a:t>tr</a:t>
            </a:r>
            <a:r>
              <a:rPr lang="en-GB" sz="400" dirty="0"/>
              <a:t>]];</a:t>
            </a:r>
          </a:p>
          <a:p>
            <a:pPr fontAlgn="t"/>
            <a:r>
              <a:rPr lang="en-GB" sz="400" dirty="0"/>
              <a:t>    </a:t>
            </a:r>
            <a:r>
              <a:rPr lang="en-GB" sz="400" dirty="0" err="1"/>
              <a:t>var</a:t>
            </a:r>
            <a:r>
              <a:rPr lang="en-GB" sz="400" dirty="0"/>
              <a:t> </a:t>
            </a:r>
            <a:r>
              <a:rPr lang="en-GB" sz="400" dirty="0" err="1"/>
              <a:t>TrainingQuestionIndices</a:t>
            </a:r>
            <a:r>
              <a:rPr lang="en-GB" sz="400" dirty="0"/>
              <a:t> = </a:t>
            </a:r>
            <a:r>
              <a:rPr lang="en-GB" sz="400" dirty="0" err="1"/>
              <a:t>Variable.Array</a:t>
            </a:r>
            <a:r>
              <a:rPr lang="en-GB" sz="400" dirty="0"/>
              <a:t>&lt;</a:t>
            </a:r>
            <a:r>
              <a:rPr lang="en-GB" sz="400" dirty="0" err="1"/>
              <a:t>int</a:t>
            </a:r>
            <a:r>
              <a:rPr lang="en-GB" sz="400" dirty="0"/>
              <a:t>&gt;(</a:t>
            </a:r>
            <a:r>
              <a:rPr lang="en-GB" sz="400" dirty="0" err="1"/>
              <a:t>tq</a:t>
            </a:r>
            <a:r>
              <a:rPr lang="en-GB" sz="400" dirty="0"/>
              <a:t>).Named("</a:t>
            </a:r>
            <a:r>
              <a:rPr lang="en-GB" sz="400" dirty="0" err="1"/>
              <a:t>trainingQuestionIndices</a:t>
            </a:r>
            <a:r>
              <a:rPr lang="en-GB" sz="400" dirty="0"/>
              <a:t>");</a:t>
            </a:r>
          </a:p>
          <a:p>
            <a:pPr fontAlgn="t"/>
            <a:r>
              <a:rPr lang="en-GB" sz="400" dirty="0"/>
              <a:t>    </a:t>
            </a:r>
            <a:r>
              <a:rPr lang="en-GB" sz="400" dirty="0" err="1"/>
              <a:t>TrainingQuestionIndices.SetValueRange</a:t>
            </a:r>
            <a:r>
              <a:rPr lang="en-GB" sz="400" dirty="0"/>
              <a:t>(q);</a:t>
            </a:r>
          </a:p>
          <a:p>
            <a:pPr fontAlgn="t"/>
            <a:r>
              <a:rPr lang="en-GB" sz="400" dirty="0"/>
              <a:t>    </a:t>
            </a:r>
            <a:r>
              <a:rPr lang="en-GB" sz="400" dirty="0" err="1"/>
              <a:t>var</a:t>
            </a:r>
            <a:r>
              <a:rPr lang="en-GB" sz="400" dirty="0"/>
              <a:t> </a:t>
            </a:r>
            <a:r>
              <a:rPr lang="en-GB" sz="400" dirty="0" err="1"/>
              <a:t>ObservedQuestionAnswer</a:t>
            </a:r>
            <a:r>
              <a:rPr lang="en-GB" sz="400" dirty="0"/>
              <a:t> = </a:t>
            </a:r>
            <a:r>
              <a:rPr lang="en-GB" sz="400" dirty="0" err="1"/>
              <a:t>Variable.Array</a:t>
            </a:r>
            <a:r>
              <a:rPr lang="en-GB" sz="400" dirty="0"/>
              <a:t>&lt;</a:t>
            </a:r>
            <a:r>
              <a:rPr lang="en-GB" sz="400" dirty="0" err="1"/>
              <a:t>int</a:t>
            </a:r>
            <a:r>
              <a:rPr lang="en-GB" sz="400" dirty="0"/>
              <a:t>&gt;(</a:t>
            </a:r>
            <a:r>
              <a:rPr lang="en-GB" sz="400" dirty="0" err="1"/>
              <a:t>tq</a:t>
            </a:r>
            <a:r>
              <a:rPr lang="en-GB" sz="400" dirty="0"/>
              <a:t>).Named("</a:t>
            </a:r>
            <a:r>
              <a:rPr lang="en-GB" sz="400" dirty="0" err="1"/>
              <a:t>observedQuestionAnswer</a:t>
            </a:r>
            <a:r>
              <a:rPr lang="en-GB" sz="400" dirty="0"/>
              <a:t>");</a:t>
            </a:r>
          </a:p>
          <a:p>
            <a:pPr fontAlgn="t"/>
            <a:r>
              <a:rPr lang="en-GB" sz="400" dirty="0"/>
              <a:t>    </a:t>
            </a:r>
            <a:r>
              <a:rPr lang="en-GB" sz="400" dirty="0" err="1"/>
              <a:t>ObservedQuestionAnswer</a:t>
            </a:r>
            <a:r>
              <a:rPr lang="en-GB" sz="400" dirty="0"/>
              <a:t>[</a:t>
            </a:r>
            <a:r>
              <a:rPr lang="en-GB" sz="400" dirty="0" err="1"/>
              <a:t>tq</a:t>
            </a:r>
            <a:r>
              <a:rPr lang="en-GB" sz="400" dirty="0"/>
              <a:t>] = </a:t>
            </a:r>
            <a:r>
              <a:rPr lang="en-GB" sz="400" dirty="0" err="1"/>
              <a:t>AnswerOfQuestion</a:t>
            </a:r>
            <a:r>
              <a:rPr lang="en-GB" sz="400" dirty="0"/>
              <a:t>[</a:t>
            </a:r>
            <a:r>
              <a:rPr lang="en-GB" sz="400" dirty="0" err="1"/>
              <a:t>TrainingQuestionIndices</a:t>
            </a:r>
            <a:r>
              <a:rPr lang="en-GB" sz="400" dirty="0"/>
              <a:t>[</a:t>
            </a:r>
            <a:r>
              <a:rPr lang="en-GB" sz="400" dirty="0" err="1"/>
              <a:t>tq</a:t>
            </a:r>
            <a:r>
              <a:rPr lang="en-GB" sz="400" dirty="0"/>
              <a:t>]];</a:t>
            </a:r>
          </a:p>
          <a:p>
            <a:pPr fontAlgn="t"/>
            <a:r>
              <a:rPr lang="en-GB" sz="400" dirty="0"/>
              <a:t>    </a:t>
            </a:r>
            <a:r>
              <a:rPr lang="en-GB" sz="400" dirty="0" err="1"/>
              <a:t>EvidenceBlock.CloseBlock</a:t>
            </a:r>
            <a:r>
              <a:rPr lang="en-GB" sz="400" dirty="0"/>
              <a:t>();</a:t>
            </a:r>
          </a:p>
          <a:p>
            <a:pPr fontAlgn="t"/>
            <a:r>
              <a:rPr lang="en-GB" sz="400" dirty="0"/>
              <a:t>    // Hook up the data and run inference</a:t>
            </a:r>
          </a:p>
          <a:p>
            <a:pPr fontAlgn="t"/>
            <a:r>
              <a:rPr lang="en-GB" sz="400" dirty="0"/>
              <a:t>    </a:t>
            </a:r>
            <a:r>
              <a:rPr lang="en-GB" sz="400" dirty="0" err="1"/>
              <a:t>var</a:t>
            </a:r>
            <a:r>
              <a:rPr lang="en-GB" sz="400" dirty="0"/>
              <a:t> </a:t>
            </a:r>
            <a:r>
              <a:rPr lang="en-GB" sz="400" dirty="0" err="1"/>
              <a:t>nResponse</a:t>
            </a:r>
            <a:r>
              <a:rPr lang="en-GB" sz="400" dirty="0"/>
              <a:t> = </a:t>
            </a:r>
            <a:r>
              <a:rPr lang="en-GB" sz="400" dirty="0" err="1"/>
              <a:t>response.Length</a:t>
            </a:r>
            <a:r>
              <a:rPr lang="en-GB" sz="400" dirty="0"/>
              <a:t>;</a:t>
            </a:r>
          </a:p>
          <a:p>
            <a:pPr fontAlgn="t"/>
            <a:r>
              <a:rPr lang="en-GB" sz="400" dirty="0"/>
              <a:t>    </a:t>
            </a:r>
            <a:r>
              <a:rPr lang="en-GB" sz="400" dirty="0" err="1"/>
              <a:t>NQuestions.ObservedValue</a:t>
            </a:r>
            <a:r>
              <a:rPr lang="en-GB" sz="400" dirty="0"/>
              <a:t> = </a:t>
            </a:r>
            <a:r>
              <a:rPr lang="en-GB" sz="400" dirty="0" err="1"/>
              <a:t>nQuestions</a:t>
            </a:r>
            <a:r>
              <a:rPr lang="en-GB" sz="400" dirty="0"/>
              <a:t>;</a:t>
            </a:r>
          </a:p>
          <a:p>
            <a:pPr fontAlgn="t"/>
            <a:r>
              <a:rPr lang="en-GB" sz="400" dirty="0"/>
              <a:t>    </a:t>
            </a:r>
            <a:r>
              <a:rPr lang="en-GB" sz="400" dirty="0" err="1"/>
              <a:t>NParticipants.ObservedValue</a:t>
            </a:r>
            <a:r>
              <a:rPr lang="en-GB" sz="400" dirty="0"/>
              <a:t> = </a:t>
            </a:r>
            <a:r>
              <a:rPr lang="en-GB" sz="400" dirty="0" err="1"/>
              <a:t>nParticipants</a:t>
            </a:r>
            <a:r>
              <a:rPr lang="en-GB" sz="400" dirty="0"/>
              <a:t>;</a:t>
            </a:r>
          </a:p>
          <a:p>
            <a:pPr fontAlgn="t"/>
            <a:r>
              <a:rPr lang="en-GB" sz="400" dirty="0"/>
              <a:t>    </a:t>
            </a:r>
            <a:r>
              <a:rPr lang="en-GB" sz="400" dirty="0" err="1"/>
              <a:t>NChoices.ObservedValue</a:t>
            </a:r>
            <a:r>
              <a:rPr lang="en-GB" sz="400" dirty="0"/>
              <a:t> = </a:t>
            </a:r>
            <a:r>
              <a:rPr lang="en-GB" sz="400" dirty="0" err="1"/>
              <a:t>nChoices</a:t>
            </a:r>
            <a:r>
              <a:rPr lang="en-GB" sz="400" dirty="0"/>
              <a:t>;</a:t>
            </a:r>
          </a:p>
          <a:p>
            <a:pPr fontAlgn="t"/>
            <a:r>
              <a:rPr lang="en-GB" sz="400" dirty="0"/>
              <a:t>    </a:t>
            </a:r>
            <a:r>
              <a:rPr lang="en-GB" sz="400" dirty="0" err="1"/>
              <a:t>NResponses.ObservedValue</a:t>
            </a:r>
            <a:r>
              <a:rPr lang="en-GB" sz="400" dirty="0"/>
              <a:t> = </a:t>
            </a:r>
            <a:r>
              <a:rPr lang="en-GB" sz="400" dirty="0" err="1"/>
              <a:t>nResponse</a:t>
            </a:r>
            <a:r>
              <a:rPr lang="en-GB" sz="400" dirty="0"/>
              <a:t>;</a:t>
            </a:r>
          </a:p>
          <a:p>
            <a:pPr fontAlgn="t"/>
            <a:r>
              <a:rPr lang="en-GB" sz="400" dirty="0"/>
              <a:t>    </a:t>
            </a:r>
            <a:r>
              <a:rPr lang="en-GB" sz="400" dirty="0" err="1"/>
              <a:t>var</a:t>
            </a:r>
            <a:r>
              <a:rPr lang="en-GB" sz="400" dirty="0"/>
              <a:t> </a:t>
            </a:r>
            <a:r>
              <a:rPr lang="en-GB" sz="400" dirty="0" err="1"/>
              <a:t>nTrainingResponses</a:t>
            </a:r>
            <a:r>
              <a:rPr lang="en-GB" sz="400" dirty="0"/>
              <a:t> = </a:t>
            </a:r>
            <a:r>
              <a:rPr lang="en-GB" sz="400" dirty="0" err="1"/>
              <a:t>trainingResponseIndices.Length</a:t>
            </a:r>
            <a:r>
              <a:rPr lang="en-GB" sz="400" dirty="0"/>
              <a:t>;</a:t>
            </a:r>
          </a:p>
          <a:p>
            <a:pPr fontAlgn="t"/>
            <a:r>
              <a:rPr lang="en-GB" sz="400" dirty="0"/>
              <a:t>    </a:t>
            </a:r>
            <a:r>
              <a:rPr lang="en-GB" sz="400" dirty="0" err="1"/>
              <a:t>NTrainingResponses.ObservedValue</a:t>
            </a:r>
            <a:r>
              <a:rPr lang="en-GB" sz="400" dirty="0"/>
              <a:t> = </a:t>
            </a:r>
            <a:r>
              <a:rPr lang="en-GB" sz="400" dirty="0" err="1"/>
              <a:t>nTrainingResponses</a:t>
            </a:r>
            <a:r>
              <a:rPr lang="en-GB" sz="400" dirty="0"/>
              <a:t>;</a:t>
            </a:r>
          </a:p>
          <a:p>
            <a:pPr fontAlgn="t"/>
            <a:r>
              <a:rPr lang="en-GB" sz="400" dirty="0"/>
              <a:t>    </a:t>
            </a:r>
            <a:r>
              <a:rPr lang="en-GB" sz="400" dirty="0" err="1"/>
              <a:t>var</a:t>
            </a:r>
            <a:r>
              <a:rPr lang="en-GB" sz="400" dirty="0"/>
              <a:t> </a:t>
            </a:r>
            <a:r>
              <a:rPr lang="en-GB" sz="400" dirty="0" err="1"/>
              <a:t>nTrainingQuestions</a:t>
            </a:r>
            <a:r>
              <a:rPr lang="en-GB" sz="400" dirty="0"/>
              <a:t> = </a:t>
            </a:r>
            <a:r>
              <a:rPr lang="en-GB" sz="400" dirty="0" err="1"/>
              <a:t>trainingQuestionIndices.Length</a:t>
            </a:r>
            <a:r>
              <a:rPr lang="en-GB" sz="400" dirty="0"/>
              <a:t>;</a:t>
            </a:r>
          </a:p>
          <a:p>
            <a:pPr fontAlgn="t"/>
            <a:r>
              <a:rPr lang="en-GB" sz="400" dirty="0"/>
              <a:t>    </a:t>
            </a:r>
            <a:r>
              <a:rPr lang="en-GB" sz="400" dirty="0" err="1"/>
              <a:t>NTrainingQuestions.ObservedValue</a:t>
            </a:r>
            <a:r>
              <a:rPr lang="en-GB" sz="400" dirty="0"/>
              <a:t> = </a:t>
            </a:r>
            <a:r>
              <a:rPr lang="en-GB" sz="400" dirty="0" err="1"/>
              <a:t>nTrainingQuestions</a:t>
            </a:r>
            <a:r>
              <a:rPr lang="en-GB" sz="400" dirty="0"/>
              <a:t>;</a:t>
            </a:r>
          </a:p>
          <a:p>
            <a:pPr fontAlgn="t"/>
            <a:r>
              <a:rPr lang="en-GB" sz="400" dirty="0"/>
              <a:t>    </a:t>
            </a:r>
            <a:r>
              <a:rPr lang="en-GB" sz="400" dirty="0" err="1"/>
              <a:t>ParticipantOfResponse.ObservedValue</a:t>
            </a:r>
            <a:r>
              <a:rPr lang="en-GB" sz="400" dirty="0"/>
              <a:t> = </a:t>
            </a:r>
            <a:r>
              <a:rPr lang="en-GB" sz="400" dirty="0" err="1"/>
              <a:t>participantOfResponse</a:t>
            </a:r>
            <a:r>
              <a:rPr lang="en-GB" sz="400" dirty="0"/>
              <a:t>;</a:t>
            </a:r>
          </a:p>
          <a:p>
            <a:pPr fontAlgn="t"/>
            <a:r>
              <a:rPr lang="en-GB" sz="400" dirty="0"/>
              <a:t>    </a:t>
            </a:r>
            <a:r>
              <a:rPr lang="en-GB" sz="400" dirty="0" err="1"/>
              <a:t>QuestionOfResponse.ObservedValue</a:t>
            </a:r>
            <a:r>
              <a:rPr lang="en-GB" sz="400" dirty="0"/>
              <a:t> = </a:t>
            </a:r>
            <a:r>
              <a:rPr lang="en-GB" sz="400" dirty="0" err="1"/>
              <a:t>questionOfResponse</a:t>
            </a:r>
            <a:r>
              <a:rPr lang="en-GB" sz="400" dirty="0"/>
              <a:t>;</a:t>
            </a:r>
          </a:p>
          <a:p>
            <a:pPr fontAlgn="t"/>
            <a:r>
              <a:rPr lang="en-GB" sz="400" dirty="0"/>
              <a:t>    </a:t>
            </a:r>
            <a:r>
              <a:rPr lang="en-GB" sz="400" dirty="0" err="1"/>
              <a:t>TrainingResponseIndices.ObservedValue</a:t>
            </a:r>
            <a:r>
              <a:rPr lang="en-GB" sz="400" dirty="0"/>
              <a:t> = </a:t>
            </a:r>
            <a:r>
              <a:rPr lang="en-GB" sz="400" dirty="0" err="1"/>
              <a:t>trainingResponseIndices</a:t>
            </a:r>
            <a:r>
              <a:rPr lang="en-GB" sz="400" dirty="0"/>
              <a:t>;</a:t>
            </a:r>
          </a:p>
          <a:p>
            <a:pPr fontAlgn="t"/>
            <a:r>
              <a:rPr lang="en-GB" sz="400" dirty="0"/>
              <a:t>    </a:t>
            </a:r>
            <a:r>
              <a:rPr lang="en-GB" sz="400" dirty="0" err="1"/>
              <a:t>ObservedResponseAnswer.ObservedValue</a:t>
            </a:r>
            <a:r>
              <a:rPr lang="en-GB" sz="400" dirty="0"/>
              <a:t> = </a:t>
            </a:r>
            <a:r>
              <a:rPr lang="en-GB" sz="400" dirty="0" err="1"/>
              <a:t>Util.ArrayInit</a:t>
            </a:r>
            <a:r>
              <a:rPr lang="en-GB" sz="400" dirty="0"/>
              <a:t>(</a:t>
            </a:r>
            <a:r>
              <a:rPr lang="en-GB" sz="400" dirty="0" err="1"/>
              <a:t>nTrainingResponses</a:t>
            </a:r>
            <a:r>
              <a:rPr lang="en-GB" sz="400" dirty="0"/>
              <a:t>, i =&gt;</a:t>
            </a:r>
          </a:p>
          <a:p>
            <a:pPr fontAlgn="t"/>
            <a:r>
              <a:rPr lang="en-GB" sz="400" dirty="0"/>
              <a:t>                                             response[</a:t>
            </a:r>
            <a:r>
              <a:rPr lang="en-GB" sz="400" dirty="0" err="1"/>
              <a:t>trainingResponseIndices</a:t>
            </a:r>
            <a:r>
              <a:rPr lang="en-GB" sz="400" dirty="0"/>
              <a:t>[</a:t>
            </a:r>
            <a:r>
              <a:rPr lang="en-GB" sz="400" dirty="0" err="1"/>
              <a:t>i</a:t>
            </a:r>
            <a:r>
              <a:rPr lang="en-GB" sz="400" dirty="0"/>
              <a:t>]]);</a:t>
            </a:r>
          </a:p>
          <a:p>
            <a:pPr fontAlgn="t"/>
            <a:r>
              <a:rPr lang="en-GB" sz="400" dirty="0"/>
              <a:t>    </a:t>
            </a:r>
            <a:r>
              <a:rPr lang="en-GB" sz="400" dirty="0" err="1"/>
              <a:t>TrainingQuestionIndices.ObservedValue</a:t>
            </a:r>
            <a:r>
              <a:rPr lang="en-GB" sz="400" dirty="0"/>
              <a:t> = </a:t>
            </a:r>
            <a:r>
              <a:rPr lang="en-GB" sz="400" dirty="0" err="1"/>
              <a:t>trainingQuestionIndices</a:t>
            </a:r>
            <a:r>
              <a:rPr lang="en-GB" sz="400" dirty="0"/>
              <a:t>;</a:t>
            </a:r>
          </a:p>
          <a:p>
            <a:pPr fontAlgn="t"/>
            <a:r>
              <a:rPr lang="en-GB" sz="400" dirty="0"/>
              <a:t>    </a:t>
            </a:r>
            <a:r>
              <a:rPr lang="en-GB" sz="400" dirty="0" err="1"/>
              <a:t>ObservedQuestionAnswer.ObservedValue</a:t>
            </a:r>
            <a:r>
              <a:rPr lang="en-GB" sz="400" dirty="0"/>
              <a:t> = </a:t>
            </a:r>
            <a:r>
              <a:rPr lang="en-GB" sz="400" dirty="0" err="1"/>
              <a:t>Util.ArrayInit</a:t>
            </a:r>
            <a:r>
              <a:rPr lang="en-GB" sz="400" dirty="0"/>
              <a:t>(</a:t>
            </a:r>
            <a:r>
              <a:rPr lang="en-GB" sz="400" dirty="0" err="1"/>
              <a:t>nTrainingQuestions</a:t>
            </a:r>
            <a:r>
              <a:rPr lang="en-GB" sz="400" dirty="0"/>
              <a:t>, i =&gt; </a:t>
            </a:r>
          </a:p>
          <a:p>
            <a:pPr fontAlgn="t"/>
            <a:r>
              <a:rPr lang="en-GB" sz="400" dirty="0"/>
              <a:t>                                             answer[</a:t>
            </a:r>
            <a:r>
              <a:rPr lang="en-GB" sz="400" dirty="0" err="1"/>
              <a:t>trainingQuestionIndices</a:t>
            </a:r>
            <a:r>
              <a:rPr lang="en-GB" sz="400" dirty="0"/>
              <a:t>[</a:t>
            </a:r>
            <a:r>
              <a:rPr lang="en-GB" sz="400" dirty="0" err="1"/>
              <a:t>i</a:t>
            </a:r>
            <a:r>
              <a:rPr lang="en-GB" sz="400" dirty="0"/>
              <a:t>]]);</a:t>
            </a:r>
          </a:p>
          <a:p>
            <a:pPr fontAlgn="t"/>
            <a:r>
              <a:rPr lang="en-GB" sz="400" dirty="0"/>
              <a:t>    </a:t>
            </a:r>
            <a:r>
              <a:rPr lang="en-GB" sz="400" dirty="0" err="1"/>
              <a:t>var</a:t>
            </a:r>
            <a:r>
              <a:rPr lang="en-GB" sz="400" dirty="0"/>
              <a:t> Engine = new </a:t>
            </a:r>
            <a:r>
              <a:rPr lang="en-GB" sz="400" dirty="0" err="1"/>
              <a:t>InferenceEngine</a:t>
            </a:r>
            <a:r>
              <a:rPr lang="en-GB" sz="400" dirty="0"/>
              <a:t>() </a:t>
            </a:r>
          </a:p>
          <a:p>
            <a:pPr fontAlgn="t"/>
            <a:r>
              <a:rPr lang="en-GB" sz="400" dirty="0"/>
              <a:t>    { </a:t>
            </a:r>
            <a:r>
              <a:rPr lang="en-GB" sz="400" dirty="0" err="1"/>
              <a:t>ShowTimings</a:t>
            </a:r>
            <a:r>
              <a:rPr lang="en-GB" sz="400" dirty="0"/>
              <a:t> = </a:t>
            </a:r>
            <a:r>
              <a:rPr lang="en-GB" sz="400" dirty="0" err="1"/>
              <a:t>true,ShowWarnings</a:t>
            </a:r>
            <a:r>
              <a:rPr lang="en-GB" sz="400" dirty="0"/>
              <a:t> = </a:t>
            </a:r>
            <a:r>
              <a:rPr lang="en-GB" sz="400" dirty="0" err="1"/>
              <a:t>false,ShowProgress</a:t>
            </a:r>
            <a:r>
              <a:rPr lang="en-GB" sz="400" dirty="0"/>
              <a:t> = </a:t>
            </a:r>
            <a:r>
              <a:rPr lang="en-GB" sz="400" dirty="0" err="1"/>
              <a:t>false,NumberOfIterations</a:t>
            </a:r>
            <a:r>
              <a:rPr lang="en-GB" sz="400" dirty="0"/>
              <a:t> = 10 }; </a:t>
            </a:r>
          </a:p>
          <a:p>
            <a:pPr fontAlgn="t"/>
            <a:r>
              <a:rPr lang="en-GB" sz="400" dirty="0"/>
              <a:t>    </a:t>
            </a:r>
            <a:r>
              <a:rPr lang="en-GB" sz="400" dirty="0" err="1"/>
              <a:t>var</a:t>
            </a:r>
            <a:r>
              <a:rPr lang="en-GB" sz="400" dirty="0"/>
              <a:t> </a:t>
            </a:r>
            <a:r>
              <a:rPr lang="en-GB" sz="400" dirty="0" err="1"/>
              <a:t>AnswerOfResponsePosterior</a:t>
            </a:r>
            <a:r>
              <a:rPr lang="en-GB" sz="400" dirty="0"/>
              <a:t> = </a:t>
            </a:r>
            <a:r>
              <a:rPr lang="en-GB" sz="400" dirty="0" err="1"/>
              <a:t>Engine.Infer</a:t>
            </a:r>
            <a:r>
              <a:rPr lang="en-GB" sz="400" dirty="0"/>
              <a:t>&lt;Discrete[]&gt;(</a:t>
            </a:r>
            <a:r>
              <a:rPr lang="en-GB" sz="400" dirty="0" err="1"/>
              <a:t>AnswerOfResponse</a:t>
            </a:r>
            <a:r>
              <a:rPr lang="en-GB" sz="400" dirty="0"/>
              <a:t>);</a:t>
            </a:r>
          </a:p>
          <a:p>
            <a:pPr fontAlgn="t"/>
            <a:r>
              <a:rPr lang="en-GB" sz="400" dirty="0"/>
              <a:t>    </a:t>
            </a:r>
            <a:r>
              <a:rPr lang="en-GB" sz="400" dirty="0" err="1"/>
              <a:t>var</a:t>
            </a:r>
            <a:r>
              <a:rPr lang="en-GB" sz="400" dirty="0"/>
              <a:t> </a:t>
            </a:r>
            <a:r>
              <a:rPr lang="en-GB" sz="400" dirty="0" err="1"/>
              <a:t>AnswerOfQuestionPosterior</a:t>
            </a:r>
            <a:r>
              <a:rPr lang="en-GB" sz="400" dirty="0"/>
              <a:t> = </a:t>
            </a:r>
            <a:r>
              <a:rPr lang="en-GB" sz="400" dirty="0" err="1"/>
              <a:t>Engine.Infer</a:t>
            </a:r>
            <a:r>
              <a:rPr lang="en-GB" sz="400" dirty="0"/>
              <a:t>&lt;Discrete[]&gt;(</a:t>
            </a:r>
            <a:r>
              <a:rPr lang="en-GB" sz="400" dirty="0" err="1"/>
              <a:t>AnswerOfQuestion</a:t>
            </a:r>
            <a:r>
              <a:rPr lang="en-GB" sz="400" dirty="0"/>
              <a:t>);</a:t>
            </a:r>
          </a:p>
          <a:p>
            <a:pPr fontAlgn="t"/>
            <a:r>
              <a:rPr lang="en-GB" sz="400" dirty="0"/>
              <a:t>    </a:t>
            </a:r>
            <a:r>
              <a:rPr lang="en-GB" sz="400" dirty="0" err="1"/>
              <a:t>var</a:t>
            </a:r>
            <a:r>
              <a:rPr lang="en-GB" sz="400" dirty="0"/>
              <a:t> </a:t>
            </a:r>
            <a:r>
              <a:rPr lang="en-GB" sz="400" dirty="0" err="1"/>
              <a:t>LogEvidence</a:t>
            </a:r>
            <a:r>
              <a:rPr lang="en-GB" sz="400" dirty="0"/>
              <a:t> = </a:t>
            </a:r>
            <a:r>
              <a:rPr lang="en-GB" sz="400" dirty="0" err="1"/>
              <a:t>Engine.Infer</a:t>
            </a:r>
            <a:r>
              <a:rPr lang="en-GB" sz="400" dirty="0"/>
              <a:t>&lt;Bernoulli&gt;(Evidence).</a:t>
            </a:r>
            <a:r>
              <a:rPr lang="en-GB" sz="400" dirty="0" err="1"/>
              <a:t>LogOdds</a:t>
            </a:r>
            <a:r>
              <a:rPr lang="en-GB" sz="400" dirty="0"/>
              <a:t>;</a:t>
            </a:r>
          </a:p>
          <a:p>
            <a:pPr fontAlgn="t"/>
            <a:r>
              <a:rPr lang="en-GB" sz="400" dirty="0"/>
              <a:t>    </a:t>
            </a:r>
            <a:r>
              <a:rPr lang="en-GB" sz="400" dirty="0" err="1"/>
              <a:t>var</a:t>
            </a:r>
            <a:r>
              <a:rPr lang="en-GB" sz="400" dirty="0"/>
              <a:t> </a:t>
            </a:r>
            <a:r>
              <a:rPr lang="en-GB" sz="400" dirty="0" err="1"/>
              <a:t>AbilityPosterior</a:t>
            </a:r>
            <a:r>
              <a:rPr lang="en-GB" sz="400" dirty="0"/>
              <a:t> = </a:t>
            </a:r>
            <a:r>
              <a:rPr lang="en-GB" sz="400" dirty="0" err="1"/>
              <a:t>Engine.Infer</a:t>
            </a:r>
            <a:r>
              <a:rPr lang="en-GB" sz="400" dirty="0"/>
              <a:t>&lt;Gaussian[]&gt;(Ability);</a:t>
            </a:r>
          </a:p>
          <a:p>
            <a:pPr fontAlgn="t"/>
            <a:r>
              <a:rPr lang="en-GB" sz="400" dirty="0"/>
              <a:t>    </a:t>
            </a:r>
            <a:r>
              <a:rPr lang="en-GB" sz="400" dirty="0" err="1"/>
              <a:t>var</a:t>
            </a:r>
            <a:r>
              <a:rPr lang="en-GB" sz="400" dirty="0"/>
              <a:t> </a:t>
            </a:r>
            <a:r>
              <a:rPr lang="en-GB" sz="400" dirty="0" err="1"/>
              <a:t>DifficultyPosterior</a:t>
            </a:r>
            <a:r>
              <a:rPr lang="en-GB" sz="400" dirty="0"/>
              <a:t> = </a:t>
            </a:r>
            <a:r>
              <a:rPr lang="en-GB" sz="400" dirty="0" err="1"/>
              <a:t>Engine.Infer</a:t>
            </a:r>
            <a:r>
              <a:rPr lang="en-GB" sz="400" dirty="0"/>
              <a:t>&lt;Gaussian[]&gt;(Difficulty);</a:t>
            </a:r>
          </a:p>
          <a:p>
            <a:pPr fontAlgn="t"/>
            <a:r>
              <a:rPr lang="en-GB" sz="400" dirty="0"/>
              <a:t>    </a:t>
            </a:r>
            <a:r>
              <a:rPr lang="en-GB" sz="400" dirty="0" err="1"/>
              <a:t>var</a:t>
            </a:r>
            <a:r>
              <a:rPr lang="en-GB" sz="400" dirty="0"/>
              <a:t> </a:t>
            </a:r>
            <a:r>
              <a:rPr lang="en-GB" sz="400" dirty="0" err="1"/>
              <a:t>DiscriminationPosterior</a:t>
            </a:r>
            <a:r>
              <a:rPr lang="en-GB" sz="400" dirty="0"/>
              <a:t> = </a:t>
            </a:r>
            <a:r>
              <a:rPr lang="en-GB" sz="400" dirty="0" err="1"/>
              <a:t>Engine.Infer</a:t>
            </a:r>
            <a:r>
              <a:rPr lang="en-GB" sz="400" dirty="0"/>
              <a:t>&lt;Gamma[]&gt;(Discrimination);</a:t>
            </a:r>
          </a:p>
          <a:p>
            <a:pPr fontAlgn="t"/>
            <a:r>
              <a:rPr lang="en-GB" sz="400" dirty="0"/>
              <a:t>}</a:t>
            </a:r>
          </a:p>
        </p:txBody>
      </p:sp>
      <p:sp>
        <p:nvSpPr>
          <p:cNvPr id="2" name="Title 1"/>
          <p:cNvSpPr>
            <a:spLocks noGrp="1"/>
          </p:cNvSpPr>
          <p:nvPr>
            <p:ph type="title"/>
          </p:nvPr>
        </p:nvSpPr>
        <p:spPr/>
        <p:txBody>
          <a:bodyPr/>
          <a:lstStyle/>
          <a:p>
            <a:r>
              <a:rPr lang="en-US" dirty="0" smtClean="0"/>
              <a:t>Case study: Psychometrics</a:t>
            </a:r>
            <a:endParaRPr lang="en-GB" dirty="0"/>
          </a:p>
        </p:txBody>
      </p:sp>
      <p:sp>
        <p:nvSpPr>
          <p:cNvPr id="4" name="Content Placeholder 3"/>
          <p:cNvSpPr>
            <a:spLocks noGrp="1"/>
          </p:cNvSpPr>
          <p:nvPr>
            <p:ph idx="1"/>
          </p:nvPr>
        </p:nvSpPr>
        <p:spPr>
          <a:xfrm>
            <a:off x="628650" y="5497713"/>
            <a:ext cx="7886700" cy="858638"/>
          </a:xfrm>
        </p:spPr>
        <p:txBody>
          <a:bodyPr>
            <a:normAutofit fontScale="85000" lnSpcReduction="10000"/>
          </a:bodyPr>
          <a:lstStyle/>
          <a:p>
            <a:r>
              <a:rPr lang="en-US" dirty="0" smtClean="0"/>
              <a:t>Replicated Infer.NET C</a:t>
            </a:r>
            <a:r>
              <a:rPr lang="en-GB" dirty="0" smtClean="0"/>
              <a:t># by Bachrach et al 2012</a:t>
            </a:r>
          </a:p>
          <a:p>
            <a:r>
              <a:rPr lang="en-GB" dirty="0" smtClean="0"/>
              <a:t>Same statistical results, much less code</a:t>
            </a:r>
            <a:r>
              <a:rPr lang="en-GB" smtClean="0"/>
              <a:t>, slight </a:t>
            </a:r>
            <a:r>
              <a:rPr lang="en-GB" dirty="0" smtClean="0"/>
              <a:t>loss in </a:t>
            </a:r>
            <a:r>
              <a:rPr lang="en-GB" dirty="0" err="1" smtClean="0"/>
              <a:t>perf</a:t>
            </a:r>
            <a:endParaRPr lang="en-GB" dirty="0"/>
          </a:p>
        </p:txBody>
      </p:sp>
      <p:sp>
        <p:nvSpPr>
          <p:cNvPr id="3" name="Date Placeholder 2"/>
          <p:cNvSpPr>
            <a:spLocks noGrp="1"/>
          </p:cNvSpPr>
          <p:nvPr>
            <p:ph type="dt" sz="half" idx="10"/>
          </p:nvPr>
        </p:nvSpPr>
        <p:spPr/>
        <p:txBody>
          <a:bodyPr/>
          <a:lstStyle/>
          <a:p>
            <a:fld id="{E4758AF0-6AD0-4923-B5F1-3F53235D63AC}" type="datetime1">
              <a:rPr lang="en-GB" smtClean="0"/>
              <a:t>13/06/2014</a:t>
            </a:fld>
            <a:endParaRPr lang="en-GB"/>
          </a:p>
        </p:txBody>
      </p:sp>
      <p:sp>
        <p:nvSpPr>
          <p:cNvPr id="5" name="Slide Number Placeholder 4"/>
          <p:cNvSpPr>
            <a:spLocks noGrp="1"/>
          </p:cNvSpPr>
          <p:nvPr>
            <p:ph type="sldNum" sz="quarter" idx="12"/>
          </p:nvPr>
        </p:nvSpPr>
        <p:spPr/>
        <p:txBody>
          <a:bodyPr/>
          <a:lstStyle/>
          <a:p>
            <a:fld id="{0FB3D110-65DF-4D23-960E-5B67D967660A}" type="slidenum">
              <a:rPr lang="en-GB" smtClean="0"/>
              <a:t>24</a:t>
            </a:fld>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883967467"/>
              </p:ext>
            </p:extLst>
          </p:nvPr>
        </p:nvGraphicFramePr>
        <p:xfrm>
          <a:off x="628650" y="1572006"/>
          <a:ext cx="4642798" cy="443865"/>
        </p:xfrm>
        <a:graphic>
          <a:graphicData uri="http://schemas.openxmlformats.org/drawingml/2006/table">
            <a:tbl>
              <a:tblPr firstRow="1" bandRow="1">
                <a:tableStyleId>{5C22544A-7EE6-4342-B048-85BDC9FD1C3A}</a:tableStyleId>
              </a:tblPr>
              <a:tblGrid>
                <a:gridCol w="1254741"/>
                <a:gridCol w="910988"/>
                <a:gridCol w="962167"/>
                <a:gridCol w="1514902"/>
              </a:tblGrid>
              <a:tr h="222885">
                <a:tc>
                  <a:txBody>
                    <a:bodyPr/>
                    <a:lstStyle/>
                    <a:p>
                      <a:r>
                        <a:rPr lang="en-GB" sz="1000" b="1" i="0" dirty="0" smtClean="0"/>
                        <a:t>Participants</a:t>
                      </a:r>
                      <a:endParaRPr lang="en-GB" sz="1000" b="1" i="0" dirty="0"/>
                    </a:p>
                  </a:txBody>
                  <a:tcPr marL="68580" marR="68580" marT="34290" marB="34290"/>
                </a:tc>
                <a:tc>
                  <a:txBody>
                    <a:bodyPr/>
                    <a:lstStyle/>
                    <a:p>
                      <a:endParaRPr lang="en-GB" sz="1000" b="1" i="0" dirty="0"/>
                    </a:p>
                  </a:txBody>
                  <a:tcPr marL="68580" marR="68580" marT="34290" marB="34290">
                    <a:noFill/>
                  </a:tcPr>
                </a:tc>
                <a:tc>
                  <a:txBody>
                    <a:bodyPr/>
                    <a:lstStyle/>
                    <a:p>
                      <a:endParaRPr lang="en-GB" sz="1000" b="1" i="0" dirty="0"/>
                    </a:p>
                  </a:txBody>
                  <a:tcPr marL="68580" marR="68580" marT="34290" marB="34290">
                    <a:noFill/>
                  </a:tcPr>
                </a:tc>
                <a:tc>
                  <a:txBody>
                    <a:bodyPr/>
                    <a:lstStyle/>
                    <a:p>
                      <a:endParaRPr lang="en-GB" sz="1000" b="1" i="0" dirty="0"/>
                    </a:p>
                  </a:txBody>
                  <a:tcPr marL="68580" marR="68580" marT="34290" marB="34290">
                    <a:noFill/>
                  </a:tcPr>
                </a:tc>
              </a:tr>
              <a:tr h="174273">
                <a:tc>
                  <a:txBody>
                    <a:bodyPr/>
                    <a:lstStyle/>
                    <a:p>
                      <a:r>
                        <a:rPr lang="en-GB" sz="1000" i="0" kern="1200" dirty="0" smtClean="0">
                          <a:solidFill>
                            <a:schemeClr val="dk1"/>
                          </a:solidFill>
                          <a:latin typeface="+mn-lt"/>
                          <a:ea typeface="+mn-ea"/>
                          <a:cs typeface="+mn-cs"/>
                        </a:rPr>
                        <a:t>Ability</a:t>
                      </a:r>
                      <a:endParaRPr lang="en-GB" sz="1000" i="0" kern="1200" dirty="0">
                        <a:solidFill>
                          <a:schemeClr val="dk1"/>
                        </a:solidFill>
                        <a:latin typeface="+mn-lt"/>
                        <a:ea typeface="+mn-ea"/>
                        <a:cs typeface="+mn-cs"/>
                      </a:endParaRPr>
                    </a:p>
                  </a:txBody>
                  <a:tcPr marL="68580" marR="68580" marT="34290" marB="34290">
                    <a:solidFill>
                      <a:schemeClr val="accent3"/>
                    </a:solidFill>
                  </a:tcPr>
                </a:tc>
                <a:tc>
                  <a:txBody>
                    <a:bodyPr/>
                    <a:lstStyle/>
                    <a:p>
                      <a:r>
                        <a:rPr lang="en-GB" sz="1000" i="0" kern="1200" dirty="0" smtClean="0">
                          <a:solidFill>
                            <a:schemeClr val="dk1"/>
                          </a:solidFill>
                          <a:latin typeface="+mn-lt"/>
                          <a:ea typeface="+mn-ea"/>
                          <a:cs typeface="+mn-cs"/>
                        </a:rPr>
                        <a:t>real</a:t>
                      </a:r>
                      <a:endParaRPr lang="en-GB" sz="1000" i="0" kern="1200" dirty="0">
                        <a:solidFill>
                          <a:schemeClr val="dk1"/>
                        </a:solidFill>
                        <a:latin typeface="+mn-lt"/>
                        <a:ea typeface="+mn-ea"/>
                        <a:cs typeface="+mn-cs"/>
                      </a:endParaRPr>
                    </a:p>
                  </a:txBody>
                  <a:tcPr marL="68580" marR="68580" marT="34290" marB="34290">
                    <a:solidFill>
                      <a:schemeClr val="accent3"/>
                    </a:solidFill>
                  </a:tcPr>
                </a:tc>
                <a:tc>
                  <a:txBody>
                    <a:bodyPr/>
                    <a:lstStyle/>
                    <a:p>
                      <a:r>
                        <a:rPr lang="en-GB" sz="1000" i="0" kern="1200" dirty="0" smtClean="0">
                          <a:solidFill>
                            <a:schemeClr val="dk1"/>
                          </a:solidFill>
                          <a:latin typeface="+mn-lt"/>
                          <a:ea typeface="+mn-ea"/>
                          <a:cs typeface="+mn-cs"/>
                        </a:rPr>
                        <a:t>latent</a:t>
                      </a:r>
                      <a:endParaRPr lang="en-GB" sz="1000" i="0" kern="1200" dirty="0">
                        <a:solidFill>
                          <a:schemeClr val="dk1"/>
                        </a:solidFill>
                        <a:latin typeface="+mn-lt"/>
                        <a:ea typeface="+mn-ea"/>
                        <a:cs typeface="+mn-cs"/>
                      </a:endParaRPr>
                    </a:p>
                  </a:txBody>
                  <a:tcPr marL="68580" marR="68580" marT="34290" marB="34290">
                    <a:solidFill>
                      <a:schemeClr val="accent3"/>
                    </a:solidFill>
                  </a:tcPr>
                </a:tc>
                <a:tc>
                  <a:txBody>
                    <a:bodyPr/>
                    <a:lstStyle/>
                    <a:p>
                      <a:r>
                        <a:rPr lang="en-GB" sz="1000" i="0" kern="1200" dirty="0" smtClean="0">
                          <a:solidFill>
                            <a:schemeClr val="dk1"/>
                          </a:solidFill>
                          <a:latin typeface="+mn-lt"/>
                          <a:ea typeface="+mn-ea"/>
                          <a:cs typeface="+mn-cs"/>
                        </a:rPr>
                        <a:t>Gaussian(0.0,1.0)</a:t>
                      </a:r>
                      <a:endParaRPr lang="en-GB" sz="1000" i="0" kern="1200" dirty="0">
                        <a:solidFill>
                          <a:schemeClr val="dk1"/>
                        </a:solidFill>
                        <a:latin typeface="+mn-lt"/>
                        <a:ea typeface="+mn-ea"/>
                        <a:cs typeface="+mn-cs"/>
                      </a:endParaRPr>
                    </a:p>
                  </a:txBody>
                  <a:tcPr marL="68580" marR="68580" marT="34290" marB="34290">
                    <a:solidFill>
                      <a:schemeClr val="accent3"/>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61785913"/>
              </p:ext>
            </p:extLst>
          </p:nvPr>
        </p:nvGraphicFramePr>
        <p:xfrm>
          <a:off x="628650" y="2189959"/>
          <a:ext cx="4663271" cy="891540"/>
        </p:xfrm>
        <a:graphic>
          <a:graphicData uri="http://schemas.openxmlformats.org/drawingml/2006/table">
            <a:tbl>
              <a:tblPr firstRow="1" bandRow="1">
                <a:tableStyleId>{5C22544A-7EE6-4342-B048-85BDC9FD1C3A}</a:tableStyleId>
              </a:tblPr>
              <a:tblGrid>
                <a:gridCol w="1450405"/>
                <a:gridCol w="766504"/>
                <a:gridCol w="921224"/>
                <a:gridCol w="1525138"/>
              </a:tblGrid>
              <a:tr h="222885">
                <a:tc>
                  <a:txBody>
                    <a:bodyPr/>
                    <a:lstStyle/>
                    <a:p>
                      <a:r>
                        <a:rPr lang="en-GB" sz="1000" b="1" i="0" dirty="0" smtClean="0"/>
                        <a:t>Questions</a:t>
                      </a:r>
                      <a:endParaRPr lang="en-GB" sz="1000" b="1" i="0" dirty="0"/>
                    </a:p>
                  </a:txBody>
                  <a:tcPr marL="68580" marR="68580" marT="34290" marB="34290"/>
                </a:tc>
                <a:tc>
                  <a:txBody>
                    <a:bodyPr/>
                    <a:lstStyle/>
                    <a:p>
                      <a:endParaRPr lang="en-GB" sz="1000" b="1" i="0" dirty="0"/>
                    </a:p>
                  </a:txBody>
                  <a:tcPr marL="68580" marR="68580" marT="34290" marB="34290">
                    <a:noFill/>
                  </a:tcPr>
                </a:tc>
                <a:tc>
                  <a:txBody>
                    <a:bodyPr/>
                    <a:lstStyle/>
                    <a:p>
                      <a:endParaRPr lang="en-GB" sz="1000" b="1" i="0" dirty="0"/>
                    </a:p>
                  </a:txBody>
                  <a:tcPr marL="68580" marR="68580" marT="34290" marB="34290">
                    <a:noFill/>
                  </a:tcPr>
                </a:tc>
                <a:tc>
                  <a:txBody>
                    <a:bodyPr/>
                    <a:lstStyle/>
                    <a:p>
                      <a:endParaRPr lang="en-GB" sz="1000" b="1" i="0" dirty="0"/>
                    </a:p>
                  </a:txBody>
                  <a:tcPr marL="68580" marR="68580" marT="34290" marB="34290">
                    <a:noFill/>
                  </a:tcPr>
                </a:tc>
              </a:tr>
              <a:tr h="222885">
                <a:tc>
                  <a:txBody>
                    <a:bodyPr/>
                    <a:lstStyle/>
                    <a:p>
                      <a:r>
                        <a:rPr lang="en-GB" sz="1000" i="0" dirty="0" smtClean="0"/>
                        <a:t>Answer</a:t>
                      </a:r>
                      <a:endParaRPr lang="en-GB" sz="1000" i="0" dirty="0"/>
                    </a:p>
                  </a:txBody>
                  <a:tcPr marL="68580" marR="68580" marT="34290" marB="34290">
                    <a:solidFill>
                      <a:schemeClr val="accent2"/>
                    </a:solidFill>
                  </a:tcPr>
                </a:tc>
                <a:tc>
                  <a:txBody>
                    <a:bodyPr/>
                    <a:lstStyle/>
                    <a:p>
                      <a:r>
                        <a:rPr lang="en-GB" sz="1000" i="0" dirty="0" err="1" smtClean="0"/>
                        <a:t>int</a:t>
                      </a:r>
                      <a:endParaRPr lang="en-GB" sz="1000" i="0" dirty="0"/>
                    </a:p>
                  </a:txBody>
                  <a:tcPr marL="68580" marR="68580" marT="34290" marB="34290">
                    <a:solidFill>
                      <a:schemeClr val="accent2"/>
                    </a:solidFill>
                  </a:tcPr>
                </a:tc>
                <a:tc>
                  <a:txBody>
                    <a:bodyPr/>
                    <a:lstStyle/>
                    <a:p>
                      <a:r>
                        <a:rPr lang="en-GB" sz="1000" i="0" dirty="0" smtClean="0"/>
                        <a:t>output</a:t>
                      </a:r>
                      <a:endParaRPr lang="en-GB" sz="1000" i="0" dirty="0"/>
                    </a:p>
                  </a:txBody>
                  <a:tcPr marL="68580" marR="68580" marT="34290" marB="34290">
                    <a:solidFill>
                      <a:schemeClr val="accent2"/>
                    </a:solidFill>
                  </a:tcPr>
                </a:tc>
                <a:tc>
                  <a:txBody>
                    <a:bodyPr/>
                    <a:lstStyle/>
                    <a:p>
                      <a:r>
                        <a:rPr lang="en-GB" sz="1000" i="0" dirty="0" err="1" smtClean="0"/>
                        <a:t>DiscreteUniform</a:t>
                      </a:r>
                      <a:r>
                        <a:rPr lang="en-GB" sz="1000" i="0" dirty="0" smtClean="0"/>
                        <a:t>(8)</a:t>
                      </a:r>
                    </a:p>
                  </a:txBody>
                  <a:tcPr marL="68580" marR="68580" marT="34290" marB="34290">
                    <a:solidFill>
                      <a:schemeClr val="accent2"/>
                    </a:solidFill>
                  </a:tcPr>
                </a:tc>
              </a:tr>
              <a:tr h="222885">
                <a:tc>
                  <a:txBody>
                    <a:bodyPr/>
                    <a:lstStyle/>
                    <a:p>
                      <a:r>
                        <a:rPr lang="en-GB" sz="1000" i="0" dirty="0" smtClean="0"/>
                        <a:t>Difficulty</a:t>
                      </a:r>
                      <a:endParaRPr lang="en-GB" sz="1000" i="0" dirty="0"/>
                    </a:p>
                  </a:txBody>
                  <a:tcPr marL="68580" marR="68580" marT="34290" marB="34290">
                    <a:solidFill>
                      <a:schemeClr val="accent3"/>
                    </a:solidFill>
                  </a:tcPr>
                </a:tc>
                <a:tc>
                  <a:txBody>
                    <a:bodyPr/>
                    <a:lstStyle/>
                    <a:p>
                      <a:r>
                        <a:rPr lang="en-GB" sz="1000" i="0" dirty="0" smtClean="0"/>
                        <a:t>real</a:t>
                      </a:r>
                      <a:endParaRPr lang="en-GB" sz="1000" i="0" dirty="0"/>
                    </a:p>
                  </a:txBody>
                  <a:tcPr marL="68580" marR="68580" marT="34290" marB="34290">
                    <a:solidFill>
                      <a:schemeClr val="accent3"/>
                    </a:solidFill>
                  </a:tcPr>
                </a:tc>
                <a:tc>
                  <a:txBody>
                    <a:bodyPr/>
                    <a:lstStyle/>
                    <a:p>
                      <a:r>
                        <a:rPr lang="en-GB" sz="1000" i="0" dirty="0" smtClean="0"/>
                        <a:t>latent</a:t>
                      </a:r>
                      <a:endParaRPr lang="en-GB" sz="1000" i="0" dirty="0"/>
                    </a:p>
                  </a:txBody>
                  <a:tcPr marL="68580" marR="68580" marT="34290" marB="34290">
                    <a:solidFill>
                      <a:schemeClr val="accent3"/>
                    </a:solidFill>
                  </a:tcPr>
                </a:tc>
                <a:tc>
                  <a:txBody>
                    <a:bodyPr/>
                    <a:lstStyle/>
                    <a:p>
                      <a:r>
                        <a:rPr lang="en-GB" sz="1000" i="0" dirty="0" smtClean="0"/>
                        <a:t>Gaussian(0.0,1.0)</a:t>
                      </a:r>
                    </a:p>
                  </a:txBody>
                  <a:tcPr marL="68580" marR="68580" marT="34290" marB="34290">
                    <a:solidFill>
                      <a:schemeClr val="accent3"/>
                    </a:solidFill>
                  </a:tcPr>
                </a:tc>
              </a:tr>
              <a:tr h="222885">
                <a:tc>
                  <a:txBody>
                    <a:bodyPr/>
                    <a:lstStyle/>
                    <a:p>
                      <a:r>
                        <a:rPr lang="en-GB" sz="1000" i="0" dirty="0" smtClean="0"/>
                        <a:t>Discrimination</a:t>
                      </a:r>
                      <a:endParaRPr lang="en-GB" sz="1000" i="0" dirty="0"/>
                    </a:p>
                  </a:txBody>
                  <a:tcPr marL="68580" marR="68580" marT="34290" marB="34290">
                    <a:solidFill>
                      <a:schemeClr val="accent3"/>
                    </a:solidFill>
                  </a:tcPr>
                </a:tc>
                <a:tc>
                  <a:txBody>
                    <a:bodyPr/>
                    <a:lstStyle/>
                    <a:p>
                      <a:r>
                        <a:rPr lang="en-GB" sz="1000" i="0" dirty="0" smtClean="0"/>
                        <a:t>real</a:t>
                      </a:r>
                      <a:endParaRPr lang="en-GB" sz="1000" i="0" dirty="0"/>
                    </a:p>
                  </a:txBody>
                  <a:tcPr marL="68580" marR="68580" marT="34290" marB="34290">
                    <a:solidFill>
                      <a:schemeClr val="accent3"/>
                    </a:solidFill>
                  </a:tcPr>
                </a:tc>
                <a:tc>
                  <a:txBody>
                    <a:bodyPr/>
                    <a:lstStyle/>
                    <a:p>
                      <a:r>
                        <a:rPr lang="en-GB" sz="1000" i="0" dirty="0" smtClean="0"/>
                        <a:t>latent</a:t>
                      </a:r>
                      <a:endParaRPr lang="en-GB" sz="1000" i="0" dirty="0"/>
                    </a:p>
                  </a:txBody>
                  <a:tcPr marL="68580" marR="68580" marT="34290" marB="34290">
                    <a:solidFill>
                      <a:schemeClr val="accent3"/>
                    </a:solidFill>
                  </a:tcPr>
                </a:tc>
                <a:tc>
                  <a:txBody>
                    <a:bodyPr/>
                    <a:lstStyle/>
                    <a:p>
                      <a:r>
                        <a:rPr lang="en-GB" sz="1000" i="0" dirty="0" smtClean="0"/>
                        <a:t>Gamma(5.0,0.2)</a:t>
                      </a:r>
                    </a:p>
                  </a:txBody>
                  <a:tcPr marL="68580" marR="68580" marT="34290" marB="34290">
                    <a:solidFill>
                      <a:schemeClr val="accent3"/>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92902413"/>
              </p:ext>
            </p:extLst>
          </p:nvPr>
        </p:nvGraphicFramePr>
        <p:xfrm>
          <a:off x="628650" y="3309351"/>
          <a:ext cx="5548866" cy="1560195"/>
        </p:xfrm>
        <a:graphic>
          <a:graphicData uri="http://schemas.openxmlformats.org/drawingml/2006/table">
            <a:tbl>
              <a:tblPr firstRow="1" bandRow="1">
                <a:tableStyleId>{5C22544A-7EE6-4342-B048-85BDC9FD1C3A}</a:tableStyleId>
              </a:tblPr>
              <a:tblGrid>
                <a:gridCol w="1042020"/>
                <a:gridCol w="1064526"/>
                <a:gridCol w="656590"/>
                <a:gridCol w="2785730"/>
              </a:tblGrid>
              <a:tr h="222885">
                <a:tc>
                  <a:txBody>
                    <a:bodyPr/>
                    <a:lstStyle/>
                    <a:p>
                      <a:r>
                        <a:rPr lang="en-GB" sz="1000" b="1" i="0" dirty="0" smtClean="0"/>
                        <a:t>Responses</a:t>
                      </a:r>
                      <a:endParaRPr lang="en-GB" sz="1000" b="1" i="0" dirty="0"/>
                    </a:p>
                  </a:txBody>
                  <a:tcPr marL="68580" marR="68580" marT="34290" marB="34290"/>
                </a:tc>
                <a:tc>
                  <a:txBody>
                    <a:bodyPr/>
                    <a:lstStyle/>
                    <a:p>
                      <a:endParaRPr lang="en-GB" sz="1000" b="1" i="0" dirty="0"/>
                    </a:p>
                  </a:txBody>
                  <a:tcPr marL="68580" marR="68580" marT="34290" marB="34290">
                    <a:noFill/>
                  </a:tcPr>
                </a:tc>
                <a:tc>
                  <a:txBody>
                    <a:bodyPr/>
                    <a:lstStyle/>
                    <a:p>
                      <a:endParaRPr lang="en-GB" sz="1000" b="1" i="0" dirty="0"/>
                    </a:p>
                  </a:txBody>
                  <a:tcPr marL="68580" marR="68580" marT="34290" marB="34290">
                    <a:noFill/>
                  </a:tcPr>
                </a:tc>
                <a:tc>
                  <a:txBody>
                    <a:bodyPr/>
                    <a:lstStyle/>
                    <a:p>
                      <a:endParaRPr lang="en-GB" sz="1000" b="1" i="0" dirty="0"/>
                    </a:p>
                  </a:txBody>
                  <a:tcPr marL="68580" marR="68580" marT="34290" marB="34290">
                    <a:noFill/>
                  </a:tcPr>
                </a:tc>
              </a:tr>
              <a:tr h="222885">
                <a:tc>
                  <a:txBody>
                    <a:bodyPr/>
                    <a:lstStyle/>
                    <a:p>
                      <a:r>
                        <a:rPr lang="en-GB" sz="1000" i="0" dirty="0" err="1" smtClean="0"/>
                        <a:t>PariticipantID</a:t>
                      </a:r>
                      <a:endParaRPr lang="en-GB" sz="1000" i="0" dirty="0"/>
                    </a:p>
                  </a:txBody>
                  <a:tcPr marL="68580" marR="68580" marT="34290" marB="34290">
                    <a:solidFill>
                      <a:schemeClr val="accent1"/>
                    </a:solidFill>
                  </a:tcPr>
                </a:tc>
                <a:tc>
                  <a:txBody>
                    <a:bodyPr/>
                    <a:lstStyle/>
                    <a:p>
                      <a:r>
                        <a:rPr lang="en-GB" sz="1000" i="0" dirty="0" smtClean="0"/>
                        <a:t>Link(Participants)</a:t>
                      </a:r>
                      <a:endParaRPr lang="en-GB" sz="1000" i="0" dirty="0"/>
                    </a:p>
                  </a:txBody>
                  <a:tcPr marL="68580" marR="68580" marT="34290" marB="34290">
                    <a:solidFill>
                      <a:schemeClr val="accent1"/>
                    </a:solidFill>
                  </a:tcPr>
                </a:tc>
                <a:tc>
                  <a:txBody>
                    <a:bodyPr/>
                    <a:lstStyle/>
                    <a:p>
                      <a:r>
                        <a:rPr lang="en-GB" sz="1000" i="0" dirty="0" smtClean="0"/>
                        <a:t>input</a:t>
                      </a:r>
                      <a:endParaRPr lang="en-GB" sz="1000" i="0" dirty="0"/>
                    </a:p>
                  </a:txBody>
                  <a:tcPr marL="68580" marR="68580" marT="34290" marB="34290">
                    <a:solidFill>
                      <a:schemeClr val="accent1"/>
                    </a:solidFill>
                  </a:tcPr>
                </a:tc>
                <a:tc>
                  <a:txBody>
                    <a:bodyPr/>
                    <a:lstStyle/>
                    <a:p>
                      <a:endParaRPr lang="en-GB" sz="1000" i="0" dirty="0" smtClean="0"/>
                    </a:p>
                  </a:txBody>
                  <a:tcPr marL="68580" marR="68580" marT="34290" marB="34290">
                    <a:solidFill>
                      <a:schemeClr val="bg1"/>
                    </a:solidFill>
                  </a:tcPr>
                </a:tc>
              </a:tr>
              <a:tr h="222885">
                <a:tc>
                  <a:txBody>
                    <a:bodyPr/>
                    <a:lstStyle/>
                    <a:p>
                      <a:r>
                        <a:rPr lang="en-GB" sz="1000" i="0" dirty="0" err="1" smtClean="0"/>
                        <a:t>QuestionID</a:t>
                      </a:r>
                      <a:endParaRPr lang="en-GB" sz="1000" i="0" dirty="0"/>
                    </a:p>
                  </a:txBody>
                  <a:tcPr marL="68580" marR="68580" marT="34290" marB="34290">
                    <a:solidFill>
                      <a:schemeClr val="accent1"/>
                    </a:solidFill>
                  </a:tcPr>
                </a:tc>
                <a:tc>
                  <a:txBody>
                    <a:bodyPr/>
                    <a:lstStyle/>
                    <a:p>
                      <a:r>
                        <a:rPr lang="en-GB" sz="1000" i="0" dirty="0" smtClean="0"/>
                        <a:t>Link(Questions)</a:t>
                      </a:r>
                      <a:endParaRPr lang="en-GB" sz="1000" i="0" dirty="0"/>
                    </a:p>
                  </a:txBody>
                  <a:tcPr marL="68580" marR="68580" marT="34290" marB="34290">
                    <a:solidFill>
                      <a:schemeClr val="accent1"/>
                    </a:solidFill>
                  </a:tcPr>
                </a:tc>
                <a:tc>
                  <a:txBody>
                    <a:bodyPr/>
                    <a:lstStyle/>
                    <a:p>
                      <a:r>
                        <a:rPr lang="en-GB" sz="1000" i="0" dirty="0" smtClean="0"/>
                        <a:t>input</a:t>
                      </a:r>
                      <a:endParaRPr lang="en-GB" sz="1000" i="0" dirty="0"/>
                    </a:p>
                  </a:txBody>
                  <a:tcPr marL="68580" marR="68580" marT="34290" marB="34290">
                    <a:solidFill>
                      <a:schemeClr val="accent1"/>
                    </a:solidFill>
                  </a:tcPr>
                </a:tc>
                <a:tc>
                  <a:txBody>
                    <a:bodyPr/>
                    <a:lstStyle/>
                    <a:p>
                      <a:endParaRPr lang="en-GB" sz="1000" i="0" dirty="0" smtClean="0"/>
                    </a:p>
                  </a:txBody>
                  <a:tcPr marL="68580" marR="68580" marT="34290" marB="34290">
                    <a:solidFill>
                      <a:schemeClr val="bg1"/>
                    </a:solidFill>
                  </a:tcPr>
                </a:tc>
              </a:tr>
              <a:tr h="222885">
                <a:tc>
                  <a:txBody>
                    <a:bodyPr/>
                    <a:lstStyle/>
                    <a:p>
                      <a:r>
                        <a:rPr lang="en-GB" sz="1000" i="0" dirty="0" smtClean="0"/>
                        <a:t>Advantage</a:t>
                      </a:r>
                      <a:endParaRPr lang="en-GB" sz="1000" i="0" dirty="0"/>
                    </a:p>
                  </a:txBody>
                  <a:tcPr marL="68580" marR="68580" marT="34290" marB="34290">
                    <a:solidFill>
                      <a:schemeClr val="accent3"/>
                    </a:solidFill>
                  </a:tcPr>
                </a:tc>
                <a:tc>
                  <a:txBody>
                    <a:bodyPr/>
                    <a:lstStyle/>
                    <a:p>
                      <a:r>
                        <a:rPr lang="en-GB" sz="1000" i="0" dirty="0" smtClean="0"/>
                        <a:t>real</a:t>
                      </a:r>
                      <a:endParaRPr lang="en-GB" sz="1000" i="0" dirty="0"/>
                    </a:p>
                  </a:txBody>
                  <a:tcPr marL="68580" marR="68580" marT="34290" marB="34290">
                    <a:solidFill>
                      <a:schemeClr val="accent3"/>
                    </a:solidFill>
                  </a:tcPr>
                </a:tc>
                <a:tc>
                  <a:txBody>
                    <a:bodyPr/>
                    <a:lstStyle/>
                    <a:p>
                      <a:r>
                        <a:rPr lang="en-GB" sz="1000" i="0" dirty="0" smtClean="0"/>
                        <a:t>latent</a:t>
                      </a:r>
                      <a:endParaRPr lang="en-GB" sz="1000" i="0" dirty="0"/>
                    </a:p>
                  </a:txBody>
                  <a:tcPr marL="68580" marR="68580" marT="34290" marB="34290">
                    <a:solidFill>
                      <a:schemeClr val="accent3"/>
                    </a:solidFill>
                  </a:tcPr>
                </a:tc>
                <a:tc>
                  <a:txBody>
                    <a:bodyPr/>
                    <a:lstStyle/>
                    <a:p>
                      <a:r>
                        <a:rPr lang="en-GB" sz="1000" i="0" dirty="0" smtClean="0"/>
                        <a:t>DB(</a:t>
                      </a:r>
                      <a:r>
                        <a:rPr lang="en-GB" sz="1000" i="0" dirty="0" err="1" smtClean="0"/>
                        <a:t>ParticipantID.Ability</a:t>
                      </a:r>
                      <a:r>
                        <a:rPr lang="en-GB" sz="1000" i="0" dirty="0" smtClean="0"/>
                        <a:t>- QuestionID.Difficulty,0.2)</a:t>
                      </a:r>
                    </a:p>
                  </a:txBody>
                  <a:tcPr marL="68580" marR="68580" marT="34290" marB="34290">
                    <a:solidFill>
                      <a:schemeClr val="accent3"/>
                    </a:solidFill>
                  </a:tcPr>
                </a:tc>
              </a:tr>
              <a:tr h="222885">
                <a:tc>
                  <a:txBody>
                    <a:bodyPr/>
                    <a:lstStyle/>
                    <a:p>
                      <a:r>
                        <a:rPr lang="en-GB" sz="1000" i="0" dirty="0" smtClean="0"/>
                        <a:t>Know</a:t>
                      </a:r>
                      <a:endParaRPr lang="en-GB" sz="1000" i="0" dirty="0"/>
                    </a:p>
                  </a:txBody>
                  <a:tcPr marL="68580" marR="68580" marT="34290" marB="34290">
                    <a:solidFill>
                      <a:schemeClr val="accent3"/>
                    </a:solidFill>
                  </a:tcPr>
                </a:tc>
                <a:tc>
                  <a:txBody>
                    <a:bodyPr/>
                    <a:lstStyle/>
                    <a:p>
                      <a:r>
                        <a:rPr lang="en-GB" sz="1000" i="0" dirty="0" smtClean="0"/>
                        <a:t>bool</a:t>
                      </a:r>
                      <a:endParaRPr lang="en-GB" sz="1000" i="0" dirty="0"/>
                    </a:p>
                  </a:txBody>
                  <a:tcPr marL="68580" marR="68580" marT="34290" marB="34290">
                    <a:solidFill>
                      <a:schemeClr val="accent3"/>
                    </a:solidFill>
                  </a:tcPr>
                </a:tc>
                <a:tc>
                  <a:txBody>
                    <a:bodyPr/>
                    <a:lstStyle/>
                    <a:p>
                      <a:r>
                        <a:rPr lang="en-GB" sz="1000" i="0" dirty="0" smtClean="0"/>
                        <a:t>latent</a:t>
                      </a:r>
                      <a:endParaRPr lang="en-GB" sz="1000" i="0" dirty="0"/>
                    </a:p>
                  </a:txBody>
                  <a:tcPr marL="68580" marR="68580" marT="34290" marB="34290">
                    <a:solidFill>
                      <a:schemeClr val="accent3"/>
                    </a:solidFill>
                  </a:tcPr>
                </a:tc>
                <a:tc>
                  <a:txBody>
                    <a:bodyPr/>
                    <a:lstStyle/>
                    <a:p>
                      <a:r>
                        <a:rPr lang="en-GB" sz="1000" i="0" dirty="0" err="1" smtClean="0"/>
                        <a:t>Probit</a:t>
                      </a:r>
                      <a:r>
                        <a:rPr lang="en-GB" sz="1000" i="0" dirty="0" smtClean="0"/>
                        <a:t>(</a:t>
                      </a:r>
                      <a:r>
                        <a:rPr lang="en-GB" sz="1000" i="0" dirty="0" err="1" smtClean="0"/>
                        <a:t>Advantage,QuestionID.Discrimination</a:t>
                      </a:r>
                      <a:r>
                        <a:rPr lang="en-GB" sz="1000" i="0" dirty="0" smtClean="0"/>
                        <a:t>)</a:t>
                      </a:r>
                    </a:p>
                  </a:txBody>
                  <a:tcPr marL="68580" marR="68580" marT="34290" marB="34290">
                    <a:solidFill>
                      <a:schemeClr val="accent3"/>
                    </a:solidFill>
                  </a:tcPr>
                </a:tc>
              </a:tr>
              <a:tr h="222885">
                <a:tc>
                  <a:txBody>
                    <a:bodyPr/>
                    <a:lstStyle/>
                    <a:p>
                      <a:r>
                        <a:rPr lang="en-GB" sz="1000" i="0" dirty="0" smtClean="0"/>
                        <a:t>Guess</a:t>
                      </a:r>
                      <a:endParaRPr lang="en-GB" sz="1000" i="0" dirty="0"/>
                    </a:p>
                  </a:txBody>
                  <a:tcPr marL="68580" marR="68580" marT="34290" marB="34290">
                    <a:solidFill>
                      <a:schemeClr val="accent3"/>
                    </a:solidFill>
                  </a:tcPr>
                </a:tc>
                <a:tc>
                  <a:txBody>
                    <a:bodyPr/>
                    <a:lstStyle/>
                    <a:p>
                      <a:r>
                        <a:rPr lang="en-GB" sz="1000" i="0" dirty="0" err="1" smtClean="0"/>
                        <a:t>int</a:t>
                      </a:r>
                      <a:endParaRPr lang="en-GB" sz="1000" i="0" dirty="0"/>
                    </a:p>
                  </a:txBody>
                  <a:tcPr marL="68580" marR="68580" marT="34290" marB="34290">
                    <a:solidFill>
                      <a:schemeClr val="accent3"/>
                    </a:solidFill>
                  </a:tcPr>
                </a:tc>
                <a:tc>
                  <a:txBody>
                    <a:bodyPr/>
                    <a:lstStyle/>
                    <a:p>
                      <a:r>
                        <a:rPr lang="en-GB" sz="1000" i="0" dirty="0" smtClean="0"/>
                        <a:t>latent</a:t>
                      </a:r>
                      <a:endParaRPr lang="en-GB" sz="1000" i="0" dirty="0"/>
                    </a:p>
                  </a:txBody>
                  <a:tcPr marL="68580" marR="68580" marT="34290" marB="34290">
                    <a:solidFill>
                      <a:schemeClr val="accent3"/>
                    </a:solidFill>
                  </a:tcPr>
                </a:tc>
                <a:tc>
                  <a:txBody>
                    <a:bodyPr/>
                    <a:lstStyle/>
                    <a:p>
                      <a:r>
                        <a:rPr lang="en-GB" sz="1000" i="0" dirty="0" err="1" smtClean="0"/>
                        <a:t>DiscreteUniform</a:t>
                      </a:r>
                      <a:r>
                        <a:rPr lang="en-GB" sz="1000" i="0" dirty="0" smtClean="0"/>
                        <a:t>(8)</a:t>
                      </a:r>
                    </a:p>
                  </a:txBody>
                  <a:tcPr marL="68580" marR="68580" marT="34290" marB="34290">
                    <a:solidFill>
                      <a:schemeClr val="accent3"/>
                    </a:solidFill>
                  </a:tcPr>
                </a:tc>
              </a:tr>
              <a:tr h="222885">
                <a:tc>
                  <a:txBody>
                    <a:bodyPr/>
                    <a:lstStyle/>
                    <a:p>
                      <a:r>
                        <a:rPr lang="en-GB" sz="1000" i="0" dirty="0" smtClean="0"/>
                        <a:t>Response</a:t>
                      </a:r>
                      <a:endParaRPr lang="en-GB" sz="1000" i="0" dirty="0"/>
                    </a:p>
                  </a:txBody>
                  <a:tcPr marL="68580" marR="68580" marT="34290" marB="34290">
                    <a:solidFill>
                      <a:schemeClr val="accent2"/>
                    </a:solidFill>
                  </a:tcPr>
                </a:tc>
                <a:tc>
                  <a:txBody>
                    <a:bodyPr/>
                    <a:lstStyle/>
                    <a:p>
                      <a:r>
                        <a:rPr lang="en-GB" sz="1000" i="0" dirty="0" err="1" smtClean="0"/>
                        <a:t>int</a:t>
                      </a:r>
                      <a:endParaRPr lang="en-GB" sz="1000" i="0" dirty="0"/>
                    </a:p>
                  </a:txBody>
                  <a:tcPr marL="68580" marR="68580" marT="34290" marB="34290">
                    <a:solidFill>
                      <a:schemeClr val="accent2"/>
                    </a:solidFill>
                  </a:tcPr>
                </a:tc>
                <a:tc>
                  <a:txBody>
                    <a:bodyPr/>
                    <a:lstStyle/>
                    <a:p>
                      <a:r>
                        <a:rPr lang="en-GB" sz="1000" i="0" dirty="0" smtClean="0"/>
                        <a:t>output</a:t>
                      </a:r>
                      <a:endParaRPr lang="en-GB" sz="1000" i="0" dirty="0"/>
                    </a:p>
                  </a:txBody>
                  <a:tcPr marL="68580" marR="68580" marT="34290" marB="34290">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i="0" dirty="0" smtClean="0"/>
                        <a:t>if Know then </a:t>
                      </a:r>
                      <a:r>
                        <a:rPr lang="en-GB" sz="1000" i="0" dirty="0" err="1" smtClean="0"/>
                        <a:t>QuestionID.Answer</a:t>
                      </a:r>
                      <a:r>
                        <a:rPr lang="en-GB" sz="1000" i="0" baseline="0" dirty="0" smtClean="0"/>
                        <a:t> else Guess</a:t>
                      </a:r>
                      <a:endParaRPr lang="en-GB" sz="1000" i="0" dirty="0" smtClean="0"/>
                    </a:p>
                  </a:txBody>
                  <a:tcPr marL="68580" marR="68580" marT="34290" marB="34290">
                    <a:solidFill>
                      <a:schemeClr val="accent2"/>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294382951"/>
              </p:ext>
            </p:extLst>
          </p:nvPr>
        </p:nvGraphicFramePr>
        <p:xfrm>
          <a:off x="493025" y="1690689"/>
          <a:ext cx="8488055" cy="2583180"/>
        </p:xfrm>
        <a:graphic>
          <a:graphicData uri="http://schemas.openxmlformats.org/drawingml/2006/table">
            <a:tbl>
              <a:tblPr firstRow="1" bandRow="1">
                <a:tableStyleId>{5C22544A-7EE6-4342-B048-85BDC9FD1C3A}</a:tableStyleId>
              </a:tblPr>
              <a:tblGrid>
                <a:gridCol w="708832"/>
                <a:gridCol w="986869"/>
                <a:gridCol w="555328"/>
                <a:gridCol w="709683"/>
                <a:gridCol w="545911"/>
                <a:gridCol w="586854"/>
                <a:gridCol w="763421"/>
                <a:gridCol w="784778"/>
                <a:gridCol w="871341"/>
                <a:gridCol w="1074653"/>
                <a:gridCol w="900385"/>
              </a:tblGrid>
              <a:tr h="531495">
                <a:tc>
                  <a:txBody>
                    <a:bodyPr/>
                    <a:lstStyle/>
                    <a:p>
                      <a:r>
                        <a:rPr lang="en-GB" sz="1400" dirty="0" smtClean="0"/>
                        <a:t>Model</a:t>
                      </a:r>
                      <a:endParaRPr lang="en-GB" sz="1400" dirty="0"/>
                    </a:p>
                  </a:txBody>
                  <a:tcPr marL="68580" marR="68580" marT="34290" marB="34290"/>
                </a:tc>
                <a:tc>
                  <a:txBody>
                    <a:bodyPr/>
                    <a:lstStyle/>
                    <a:p>
                      <a:r>
                        <a:rPr lang="en-GB" sz="1400" dirty="0" smtClean="0"/>
                        <a:t>Lang.</a:t>
                      </a:r>
                      <a:endParaRPr lang="en-GB" sz="1400" dirty="0"/>
                    </a:p>
                  </a:txBody>
                  <a:tcPr marL="68580" marR="68580" marT="34290" marB="34290"/>
                </a:tc>
                <a:tc>
                  <a:txBody>
                    <a:bodyPr/>
                    <a:lstStyle/>
                    <a:p>
                      <a:r>
                        <a:rPr lang="en-GB" sz="1400" dirty="0" smtClean="0"/>
                        <a:t>LOC</a:t>
                      </a:r>
                    </a:p>
                    <a:p>
                      <a:r>
                        <a:rPr lang="en-GB" sz="1400" dirty="0" smtClean="0"/>
                        <a:t>Data</a:t>
                      </a:r>
                      <a:endParaRPr lang="en-GB" sz="1400" dirty="0"/>
                    </a:p>
                  </a:txBody>
                  <a:tcPr marL="68580" marR="68580" marT="34290" marB="34290"/>
                </a:tc>
                <a:tc>
                  <a:txBody>
                    <a:bodyPr/>
                    <a:lstStyle/>
                    <a:p>
                      <a:r>
                        <a:rPr lang="en-GB" sz="1400" dirty="0" smtClean="0"/>
                        <a:t>LOC</a:t>
                      </a:r>
                      <a:r>
                        <a:rPr lang="en-GB" sz="1400" baseline="0" dirty="0" smtClean="0"/>
                        <a:t> Model</a:t>
                      </a:r>
                      <a:endParaRPr lang="en-GB" sz="1400" dirty="0"/>
                    </a:p>
                  </a:txBody>
                  <a:tcPr marL="68580" marR="68580" marT="34290" marB="34290"/>
                </a:tc>
                <a:tc>
                  <a:txBody>
                    <a:bodyPr/>
                    <a:lstStyle/>
                    <a:p>
                      <a:r>
                        <a:rPr lang="en-GB" sz="1400" dirty="0" smtClean="0"/>
                        <a:t>LOC</a:t>
                      </a:r>
                    </a:p>
                    <a:p>
                      <a:r>
                        <a:rPr lang="en-GB" sz="1400" dirty="0" smtClean="0"/>
                        <a:t>Inference</a:t>
                      </a:r>
                      <a:endParaRPr lang="en-GB" sz="1400" dirty="0"/>
                    </a:p>
                  </a:txBody>
                  <a:tcPr marL="68580" marR="68580" marT="34290" marB="34290"/>
                </a:tc>
                <a:tc>
                  <a:txBody>
                    <a:bodyPr/>
                    <a:lstStyle/>
                    <a:p>
                      <a:r>
                        <a:rPr lang="en-GB" sz="1400" dirty="0" smtClean="0"/>
                        <a:t>LOC</a:t>
                      </a:r>
                    </a:p>
                    <a:p>
                      <a:r>
                        <a:rPr lang="en-GB" sz="1400" dirty="0" smtClean="0"/>
                        <a:t>Total</a:t>
                      </a:r>
                      <a:endParaRPr lang="en-GB" sz="1400" dirty="0"/>
                    </a:p>
                  </a:txBody>
                  <a:tcPr marL="68580" marR="68580" marT="34290" marB="34290"/>
                </a:tc>
                <a:tc>
                  <a:txBody>
                    <a:bodyPr/>
                    <a:lstStyle/>
                    <a:p>
                      <a:r>
                        <a:rPr lang="en-GB" sz="1400" dirty="0" smtClean="0"/>
                        <a:t>Compile</a:t>
                      </a:r>
                    </a:p>
                    <a:p>
                      <a:r>
                        <a:rPr lang="en-GB" sz="1400" dirty="0" smtClean="0"/>
                        <a:t>(s)</a:t>
                      </a:r>
                      <a:endParaRPr lang="en-GB" sz="1400" dirty="0"/>
                    </a:p>
                  </a:txBody>
                  <a:tcPr marL="68580" marR="68580" marT="34290" marB="34290"/>
                </a:tc>
                <a:tc>
                  <a:txBody>
                    <a:bodyPr/>
                    <a:lstStyle/>
                    <a:p>
                      <a:r>
                        <a:rPr lang="en-GB" sz="1400" dirty="0" smtClean="0"/>
                        <a:t>Infer</a:t>
                      </a:r>
                    </a:p>
                    <a:p>
                      <a:r>
                        <a:rPr lang="en-GB" sz="1400" dirty="0" smtClean="0"/>
                        <a:t>(s)</a:t>
                      </a:r>
                      <a:endParaRPr lang="en-GB" sz="1400" dirty="0"/>
                    </a:p>
                  </a:txBody>
                  <a:tcPr marL="68580" marR="68580" marT="34290" marB="34290"/>
                </a:tc>
                <a:tc>
                  <a:txBody>
                    <a:bodyPr/>
                    <a:lstStyle/>
                    <a:p>
                      <a:r>
                        <a:rPr lang="en-GB" sz="1400" dirty="0" smtClean="0"/>
                        <a:t>Model</a:t>
                      </a:r>
                      <a:r>
                        <a:rPr lang="en-GB" sz="1400" baseline="0" dirty="0" smtClean="0"/>
                        <a:t> </a:t>
                      </a:r>
                    </a:p>
                    <a:p>
                      <a:r>
                        <a:rPr lang="en-GB" sz="1400" baseline="0" dirty="0" smtClean="0"/>
                        <a:t>log evidence</a:t>
                      </a:r>
                    </a:p>
                  </a:txBody>
                  <a:tcPr marL="68580" marR="68580" marT="34290" marB="34290"/>
                </a:tc>
                <a:tc>
                  <a:txBody>
                    <a:bodyPr/>
                    <a:lstStyle/>
                    <a:p>
                      <a:r>
                        <a:rPr lang="en-GB" sz="1400" dirty="0" smtClean="0"/>
                        <a:t>Avg.</a:t>
                      </a:r>
                      <a:r>
                        <a:rPr lang="en-GB" sz="1400" baseline="0" dirty="0" smtClean="0"/>
                        <a:t> log prob.  test</a:t>
                      </a:r>
                    </a:p>
                    <a:p>
                      <a:r>
                        <a:rPr lang="en-GB" sz="1400" baseline="0" dirty="0" smtClean="0"/>
                        <a:t>Responses</a:t>
                      </a:r>
                      <a:endParaRPr lang="en-GB" sz="1400" dirty="0"/>
                    </a:p>
                  </a:txBody>
                  <a:tcPr marL="68580" marR="68580" marT="34290" marB="34290"/>
                </a:tc>
                <a:tc>
                  <a:txBody>
                    <a:bodyPr/>
                    <a:lstStyle/>
                    <a:p>
                      <a:r>
                        <a:rPr lang="en-GB" sz="1400" dirty="0" smtClean="0"/>
                        <a:t>Avg.</a:t>
                      </a:r>
                      <a:r>
                        <a:rPr lang="en-GB" sz="1400" baseline="0" dirty="0" smtClean="0"/>
                        <a:t> log</a:t>
                      </a:r>
                    </a:p>
                    <a:p>
                      <a:r>
                        <a:rPr lang="en-GB" sz="1400" baseline="0" dirty="0" smtClean="0"/>
                        <a:t>prob. test</a:t>
                      </a:r>
                    </a:p>
                    <a:p>
                      <a:r>
                        <a:rPr lang="en-GB" sz="1400" baseline="0" dirty="0" smtClean="0"/>
                        <a:t>answers</a:t>
                      </a:r>
                      <a:endParaRPr lang="en-GB" sz="1400" dirty="0"/>
                    </a:p>
                  </a:txBody>
                  <a:tcPr marL="68580" marR="68580" marT="34290" marB="34290"/>
                </a:tc>
              </a:tr>
              <a:tr h="278130">
                <a:tc>
                  <a:txBody>
                    <a:bodyPr/>
                    <a:lstStyle/>
                    <a:p>
                      <a:r>
                        <a:rPr lang="en-GB" sz="1600" dirty="0" smtClean="0"/>
                        <a:t>A</a:t>
                      </a:r>
                      <a:endParaRPr lang="en-GB" sz="1600" dirty="0"/>
                    </a:p>
                  </a:txBody>
                  <a:tcPr marL="68580" marR="68580" marT="34290" marB="34290">
                    <a:solidFill>
                      <a:schemeClr val="accent5">
                        <a:lumMod val="20000"/>
                        <a:lumOff val="80000"/>
                      </a:schemeClr>
                    </a:solidFill>
                  </a:tcPr>
                </a:tc>
                <a:tc>
                  <a:txBody>
                    <a:bodyPr/>
                    <a:lstStyle/>
                    <a:p>
                      <a:r>
                        <a:rPr lang="en-GB" sz="1600" dirty="0" smtClean="0"/>
                        <a:t>Tabular</a:t>
                      </a:r>
                      <a:r>
                        <a:rPr lang="en-GB" sz="1600" baseline="0" dirty="0" smtClean="0"/>
                        <a:t> II</a:t>
                      </a:r>
                      <a:endParaRPr lang="en-GB" sz="1600" dirty="0"/>
                    </a:p>
                  </a:txBody>
                  <a:tcPr marL="68580" marR="68580" marT="34290" marB="34290">
                    <a:solidFill>
                      <a:schemeClr val="accent5">
                        <a:lumMod val="20000"/>
                        <a:lumOff val="80000"/>
                      </a:schemeClr>
                    </a:solidFill>
                  </a:tcPr>
                </a:tc>
                <a:tc>
                  <a:txBody>
                    <a:bodyPr/>
                    <a:lstStyle/>
                    <a:p>
                      <a:r>
                        <a:rPr lang="en-GB" sz="1600" dirty="0" smtClean="0"/>
                        <a:t>0</a:t>
                      </a:r>
                      <a:endParaRPr lang="en-GB" sz="1600" dirty="0"/>
                    </a:p>
                  </a:txBody>
                  <a:tcPr marL="68580" marR="68580" marT="34290" marB="34290">
                    <a:solidFill>
                      <a:schemeClr val="accent5">
                        <a:lumMod val="20000"/>
                        <a:lumOff val="80000"/>
                      </a:schemeClr>
                    </a:solidFill>
                  </a:tcPr>
                </a:tc>
                <a:tc>
                  <a:txBody>
                    <a:bodyPr/>
                    <a:lstStyle/>
                    <a:p>
                      <a:r>
                        <a:rPr lang="en-GB" sz="1600" dirty="0" smtClean="0"/>
                        <a:t>17</a:t>
                      </a:r>
                      <a:endParaRPr lang="en-GB" sz="1600" dirty="0"/>
                    </a:p>
                  </a:txBody>
                  <a:tcPr marL="68580" marR="68580" marT="34290" marB="34290">
                    <a:solidFill>
                      <a:schemeClr val="accent5">
                        <a:lumMod val="20000"/>
                        <a:lumOff val="80000"/>
                      </a:schemeClr>
                    </a:solidFill>
                  </a:tcPr>
                </a:tc>
                <a:tc>
                  <a:txBody>
                    <a:bodyPr/>
                    <a:lstStyle/>
                    <a:p>
                      <a:r>
                        <a:rPr lang="en-GB" sz="1600" dirty="0" smtClean="0"/>
                        <a:t>0</a:t>
                      </a:r>
                      <a:endParaRPr lang="en-GB" sz="1600" dirty="0"/>
                    </a:p>
                  </a:txBody>
                  <a:tcPr marL="68580" marR="68580" marT="34290" marB="34290">
                    <a:solidFill>
                      <a:schemeClr val="accent5">
                        <a:lumMod val="20000"/>
                        <a:lumOff val="80000"/>
                      </a:schemeClr>
                    </a:solidFill>
                  </a:tcPr>
                </a:tc>
                <a:tc>
                  <a:txBody>
                    <a:bodyPr/>
                    <a:lstStyle/>
                    <a:p>
                      <a:r>
                        <a:rPr lang="en-GB" sz="1600" dirty="0" smtClean="0"/>
                        <a:t>17</a:t>
                      </a:r>
                      <a:endParaRPr lang="en-GB" sz="1600" dirty="0"/>
                    </a:p>
                  </a:txBody>
                  <a:tcPr marL="68580" marR="68580" marT="34290" marB="34290">
                    <a:solidFill>
                      <a:schemeClr val="accent5">
                        <a:lumMod val="20000"/>
                        <a:lumOff val="80000"/>
                      </a:schemeClr>
                    </a:solidFill>
                  </a:tcPr>
                </a:tc>
                <a:tc>
                  <a:txBody>
                    <a:bodyPr/>
                    <a:lstStyle/>
                    <a:p>
                      <a:r>
                        <a:rPr lang="en-GB" sz="1600" dirty="0" smtClean="0"/>
                        <a:t>0.39</a:t>
                      </a:r>
                      <a:endParaRPr lang="en-GB" sz="1600" dirty="0"/>
                    </a:p>
                  </a:txBody>
                  <a:tcPr marL="68580" marR="68580" marT="34290" marB="34290">
                    <a:solidFill>
                      <a:schemeClr val="accent5">
                        <a:lumMod val="20000"/>
                        <a:lumOff val="80000"/>
                      </a:schemeClr>
                    </a:solidFill>
                  </a:tcPr>
                </a:tc>
                <a:tc>
                  <a:txBody>
                    <a:bodyPr/>
                    <a:lstStyle/>
                    <a:p>
                      <a:r>
                        <a:rPr lang="en-US" sz="1600" dirty="0" smtClean="0"/>
                        <a:t>0.40</a:t>
                      </a:r>
                      <a:endParaRPr lang="en-GB" sz="1600" dirty="0"/>
                    </a:p>
                  </a:txBody>
                  <a:tcPr marL="68580" marR="68580" marT="34290" marB="34290">
                    <a:solidFill>
                      <a:schemeClr val="accent5">
                        <a:lumMod val="20000"/>
                        <a:lumOff val="80000"/>
                      </a:schemeClr>
                    </a:solidFill>
                  </a:tcPr>
                </a:tc>
                <a:tc>
                  <a:txBody>
                    <a:bodyPr/>
                    <a:lstStyle/>
                    <a:p>
                      <a:r>
                        <a:rPr lang="en-GB" sz="1600" dirty="0" smtClean="0"/>
                        <a:t>-7499.74</a:t>
                      </a:r>
                      <a:endParaRPr lang="en-GB" sz="1600" dirty="0"/>
                    </a:p>
                  </a:txBody>
                  <a:tcPr marL="68580" marR="68580" marT="34290" marB="34290">
                    <a:solidFill>
                      <a:schemeClr val="accent5">
                        <a:lumMod val="20000"/>
                        <a:lumOff val="80000"/>
                      </a:schemeClr>
                    </a:solidFill>
                  </a:tcPr>
                </a:tc>
                <a:tc>
                  <a:txBody>
                    <a:bodyPr/>
                    <a:lstStyle/>
                    <a:p>
                      <a:r>
                        <a:rPr lang="en-GB" sz="1600" dirty="0" smtClean="0"/>
                        <a:t>-1.432</a:t>
                      </a:r>
                      <a:endParaRPr lang="en-GB" sz="1600" dirty="0"/>
                    </a:p>
                  </a:txBody>
                  <a:tcPr marL="68580" marR="68580" marT="34290" marB="34290">
                    <a:solidFill>
                      <a:schemeClr val="accent5">
                        <a:lumMod val="20000"/>
                        <a:lumOff val="80000"/>
                      </a:schemeClr>
                    </a:solidFill>
                  </a:tcPr>
                </a:tc>
                <a:tc>
                  <a:txBody>
                    <a:bodyPr/>
                    <a:lstStyle/>
                    <a:p>
                      <a:r>
                        <a:rPr lang="en-GB" sz="1600" dirty="0" smtClean="0"/>
                        <a:t>-3.424</a:t>
                      </a:r>
                      <a:endParaRPr lang="en-GB" sz="1600" dirty="0"/>
                    </a:p>
                  </a:txBody>
                  <a:tcPr marL="68580" marR="68580" marT="34290" marB="34290">
                    <a:solidFill>
                      <a:schemeClr val="accent5">
                        <a:lumMod val="20000"/>
                        <a:lumOff val="80000"/>
                      </a:schemeClr>
                    </a:solidFill>
                  </a:tcPr>
                </a:tc>
              </a:tr>
              <a:tr h="278130">
                <a:tc>
                  <a:txBody>
                    <a:bodyPr/>
                    <a:lstStyle/>
                    <a:p>
                      <a:r>
                        <a:rPr lang="en-GB" sz="1600" dirty="0" smtClean="0"/>
                        <a:t>A</a:t>
                      </a:r>
                      <a:endParaRPr lang="en-GB" sz="1600" dirty="0"/>
                    </a:p>
                  </a:txBody>
                  <a:tcPr marL="68580" marR="68580" marT="34290" marB="34290">
                    <a:solidFill>
                      <a:schemeClr val="accent5">
                        <a:lumMod val="20000"/>
                        <a:lumOff val="80000"/>
                      </a:schemeClr>
                    </a:solidFill>
                  </a:tcPr>
                </a:tc>
                <a:tc>
                  <a:txBody>
                    <a:bodyPr/>
                    <a:lstStyle/>
                    <a:p>
                      <a:r>
                        <a:rPr lang="en-GB" sz="1600" dirty="0" smtClean="0"/>
                        <a:t>Infer.NET</a:t>
                      </a:r>
                      <a:endParaRPr lang="en-GB" sz="1600" dirty="0"/>
                    </a:p>
                  </a:txBody>
                  <a:tcPr marL="68580" marR="68580" marT="34290" marB="34290">
                    <a:solidFill>
                      <a:schemeClr val="accent5">
                        <a:lumMod val="20000"/>
                        <a:lumOff val="80000"/>
                      </a:schemeClr>
                    </a:solidFill>
                  </a:tcPr>
                </a:tc>
                <a:tc>
                  <a:txBody>
                    <a:bodyPr/>
                    <a:lstStyle/>
                    <a:p>
                      <a:r>
                        <a:rPr lang="en-GB" sz="1600" dirty="0" smtClean="0"/>
                        <a:t>73</a:t>
                      </a:r>
                      <a:endParaRPr lang="en-GB" sz="1600" dirty="0"/>
                    </a:p>
                  </a:txBody>
                  <a:tcPr marL="68580" marR="68580" marT="34290" marB="34290">
                    <a:solidFill>
                      <a:schemeClr val="accent5">
                        <a:lumMod val="20000"/>
                        <a:lumOff val="80000"/>
                      </a:schemeClr>
                    </a:solidFill>
                  </a:tcPr>
                </a:tc>
                <a:tc>
                  <a:txBody>
                    <a:bodyPr/>
                    <a:lstStyle/>
                    <a:p>
                      <a:r>
                        <a:rPr lang="en-GB" sz="1600" dirty="0" smtClean="0"/>
                        <a:t>45</a:t>
                      </a:r>
                      <a:endParaRPr lang="en-GB" sz="1600" dirty="0"/>
                    </a:p>
                  </a:txBody>
                  <a:tcPr marL="68580" marR="68580" marT="34290" marB="34290">
                    <a:solidFill>
                      <a:schemeClr val="accent5">
                        <a:lumMod val="20000"/>
                        <a:lumOff val="80000"/>
                      </a:schemeClr>
                    </a:solidFill>
                  </a:tcPr>
                </a:tc>
                <a:tc>
                  <a:txBody>
                    <a:bodyPr/>
                    <a:lstStyle/>
                    <a:p>
                      <a:r>
                        <a:rPr lang="en-GB" sz="1600" dirty="0" smtClean="0"/>
                        <a:t>20</a:t>
                      </a:r>
                      <a:endParaRPr lang="en-GB" sz="1600" dirty="0"/>
                    </a:p>
                  </a:txBody>
                  <a:tcPr marL="68580" marR="68580" marT="34290" marB="34290">
                    <a:solidFill>
                      <a:schemeClr val="accent5">
                        <a:lumMod val="20000"/>
                        <a:lumOff val="80000"/>
                      </a:schemeClr>
                    </a:solidFill>
                  </a:tcPr>
                </a:tc>
                <a:tc>
                  <a:txBody>
                    <a:bodyPr/>
                    <a:lstStyle/>
                    <a:p>
                      <a:r>
                        <a:rPr lang="en-GB" sz="1600" dirty="0" smtClean="0"/>
                        <a:t>138</a:t>
                      </a:r>
                      <a:endParaRPr lang="en-GB" sz="1600" dirty="0"/>
                    </a:p>
                  </a:txBody>
                  <a:tcPr marL="68580" marR="68580" marT="34290" marB="34290">
                    <a:solidFill>
                      <a:schemeClr val="accent5">
                        <a:lumMod val="20000"/>
                        <a:lumOff val="80000"/>
                      </a:schemeClr>
                    </a:solidFill>
                  </a:tcPr>
                </a:tc>
                <a:tc>
                  <a:txBody>
                    <a:bodyPr/>
                    <a:lstStyle/>
                    <a:p>
                      <a:r>
                        <a:rPr lang="en-GB" sz="1600" dirty="0" smtClean="0"/>
                        <a:t>0.32</a:t>
                      </a:r>
                      <a:endParaRPr lang="en-GB" sz="1600" dirty="0"/>
                    </a:p>
                  </a:txBody>
                  <a:tcPr marL="68580" marR="68580" marT="34290" marB="34290">
                    <a:solidFill>
                      <a:schemeClr val="accent5">
                        <a:lumMod val="20000"/>
                        <a:lumOff val="80000"/>
                      </a:schemeClr>
                    </a:solidFill>
                  </a:tcPr>
                </a:tc>
                <a:tc>
                  <a:txBody>
                    <a:bodyPr/>
                    <a:lstStyle/>
                    <a:p>
                      <a:r>
                        <a:rPr lang="en-GB" sz="1600" dirty="0" smtClean="0"/>
                        <a:t>0.38</a:t>
                      </a:r>
                      <a:endParaRPr lang="en-GB" sz="1600" dirty="0"/>
                    </a:p>
                  </a:txBody>
                  <a:tcPr marL="68580" marR="68580"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-7499.74</a:t>
                      </a:r>
                    </a:p>
                  </a:txBody>
                  <a:tcPr marL="68580" marR="68580"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-1.432</a:t>
                      </a:r>
                    </a:p>
                  </a:txBody>
                  <a:tcPr marL="68580" marR="68580" marT="34290" marB="34290">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smtClean="0"/>
                        <a:t>-3.425</a:t>
                      </a:r>
                      <a:endParaRPr lang="en-GB" sz="1600" dirty="0" smtClean="0"/>
                    </a:p>
                  </a:txBody>
                  <a:tcPr marL="68580" marR="68580" marT="34290" marB="34290">
                    <a:solidFill>
                      <a:schemeClr val="accent5">
                        <a:lumMod val="20000"/>
                        <a:lumOff val="80000"/>
                      </a:schemeClr>
                    </a:solidFill>
                  </a:tcPr>
                </a:tc>
              </a:tr>
              <a:tr h="278130">
                <a:tc>
                  <a:txBody>
                    <a:bodyPr/>
                    <a:lstStyle/>
                    <a:p>
                      <a:r>
                        <a:rPr lang="en-GB" sz="1600" dirty="0" smtClean="0"/>
                        <a:t>DA</a:t>
                      </a:r>
                      <a:endParaRPr lang="en-GB" sz="1600" dirty="0"/>
                    </a:p>
                  </a:txBody>
                  <a:tcPr marL="68580" marR="68580" marT="34290" marB="34290">
                    <a:solidFill>
                      <a:schemeClr val="accent5">
                        <a:lumMod val="40000"/>
                        <a:lumOff val="60000"/>
                      </a:schemeClr>
                    </a:solidFill>
                  </a:tcPr>
                </a:tc>
                <a:tc>
                  <a:txBody>
                    <a:bodyPr/>
                    <a:lstStyle/>
                    <a:p>
                      <a:r>
                        <a:rPr lang="en-GB" sz="1600" dirty="0" smtClean="0"/>
                        <a:t>Tabular</a:t>
                      </a:r>
                      <a:r>
                        <a:rPr lang="en-GB" sz="1600" baseline="0" dirty="0" smtClean="0"/>
                        <a:t> II</a:t>
                      </a:r>
                      <a:endParaRPr lang="en-GB" sz="1600" dirty="0"/>
                    </a:p>
                  </a:txBody>
                  <a:tcPr marL="68580" marR="68580" marT="34290" marB="34290">
                    <a:solidFill>
                      <a:schemeClr val="accent5">
                        <a:lumMod val="40000"/>
                        <a:lumOff val="60000"/>
                      </a:schemeClr>
                    </a:solidFill>
                  </a:tcPr>
                </a:tc>
                <a:tc>
                  <a:txBody>
                    <a:bodyPr/>
                    <a:lstStyle/>
                    <a:p>
                      <a:r>
                        <a:rPr lang="en-GB" sz="1600" dirty="0" smtClean="0"/>
                        <a:t>0</a:t>
                      </a:r>
                      <a:endParaRPr lang="en-GB" sz="1600" dirty="0"/>
                    </a:p>
                  </a:txBody>
                  <a:tcPr marL="68580" marR="68580" marT="34290" marB="34290">
                    <a:solidFill>
                      <a:schemeClr val="accent5">
                        <a:lumMod val="40000"/>
                        <a:lumOff val="60000"/>
                      </a:schemeClr>
                    </a:solidFill>
                  </a:tcPr>
                </a:tc>
                <a:tc>
                  <a:txBody>
                    <a:bodyPr/>
                    <a:lstStyle/>
                    <a:p>
                      <a:r>
                        <a:rPr lang="en-GB" sz="1600" dirty="0" smtClean="0"/>
                        <a:t>18</a:t>
                      </a:r>
                      <a:endParaRPr lang="en-GB" sz="1600" dirty="0"/>
                    </a:p>
                  </a:txBody>
                  <a:tcPr marL="68580" marR="68580" marT="34290" marB="34290">
                    <a:solidFill>
                      <a:schemeClr val="accent5">
                        <a:lumMod val="40000"/>
                        <a:lumOff val="60000"/>
                      </a:schemeClr>
                    </a:solidFill>
                  </a:tcPr>
                </a:tc>
                <a:tc>
                  <a:txBody>
                    <a:bodyPr/>
                    <a:lstStyle/>
                    <a:p>
                      <a:r>
                        <a:rPr lang="en-GB" sz="1600" dirty="0" smtClean="0"/>
                        <a:t>0</a:t>
                      </a:r>
                      <a:endParaRPr lang="en-GB" sz="1600" dirty="0"/>
                    </a:p>
                  </a:txBody>
                  <a:tcPr marL="68580" marR="68580" marT="34290" marB="34290">
                    <a:solidFill>
                      <a:schemeClr val="accent5">
                        <a:lumMod val="40000"/>
                        <a:lumOff val="60000"/>
                      </a:schemeClr>
                    </a:solidFill>
                  </a:tcPr>
                </a:tc>
                <a:tc>
                  <a:txBody>
                    <a:bodyPr/>
                    <a:lstStyle/>
                    <a:p>
                      <a:r>
                        <a:rPr lang="en-GB" sz="1600" dirty="0" smtClean="0"/>
                        <a:t>18</a:t>
                      </a:r>
                      <a:endParaRPr lang="en-GB" sz="1600" dirty="0"/>
                    </a:p>
                  </a:txBody>
                  <a:tcPr marL="68580" marR="68580" marT="34290" marB="34290">
                    <a:solidFill>
                      <a:schemeClr val="accent5">
                        <a:lumMod val="40000"/>
                        <a:lumOff val="60000"/>
                      </a:schemeClr>
                    </a:solidFill>
                  </a:tcPr>
                </a:tc>
                <a:tc>
                  <a:txBody>
                    <a:bodyPr/>
                    <a:lstStyle/>
                    <a:p>
                      <a:r>
                        <a:rPr lang="en-GB" sz="1600" dirty="0" smtClean="0"/>
                        <a:t>0.39</a:t>
                      </a:r>
                      <a:endParaRPr lang="en-GB" sz="1600" dirty="0"/>
                    </a:p>
                  </a:txBody>
                  <a:tcPr marL="68580" marR="68580" marT="34290" marB="34290">
                    <a:solidFill>
                      <a:schemeClr val="accent5">
                        <a:lumMod val="40000"/>
                        <a:lumOff val="60000"/>
                      </a:schemeClr>
                    </a:solidFill>
                  </a:tcPr>
                </a:tc>
                <a:tc>
                  <a:txBody>
                    <a:bodyPr/>
                    <a:lstStyle/>
                    <a:p>
                      <a:r>
                        <a:rPr lang="en-US" sz="1600" dirty="0" smtClean="0"/>
                        <a:t>0.46</a:t>
                      </a:r>
                      <a:endParaRPr lang="en-GB" sz="1600" dirty="0"/>
                    </a:p>
                  </a:txBody>
                  <a:tcPr marL="68580" marR="68580" marT="34290" marB="34290">
                    <a:solidFill>
                      <a:schemeClr val="accent5">
                        <a:lumMod val="40000"/>
                        <a:lumOff val="60000"/>
                      </a:schemeClr>
                    </a:solidFill>
                  </a:tcPr>
                </a:tc>
                <a:tc>
                  <a:txBody>
                    <a:bodyPr/>
                    <a:lstStyle/>
                    <a:p>
                      <a:r>
                        <a:rPr lang="en-GB" sz="1600" dirty="0" smtClean="0"/>
                        <a:t>-5933.52</a:t>
                      </a:r>
                      <a:endParaRPr lang="en-GB" sz="1600" dirty="0"/>
                    </a:p>
                  </a:txBody>
                  <a:tcPr marL="68580" marR="68580" marT="34290" marB="34290">
                    <a:solidFill>
                      <a:schemeClr val="accent5">
                        <a:lumMod val="40000"/>
                        <a:lumOff val="60000"/>
                      </a:schemeClr>
                    </a:solidFill>
                  </a:tcPr>
                </a:tc>
                <a:tc>
                  <a:txBody>
                    <a:bodyPr/>
                    <a:lstStyle/>
                    <a:p>
                      <a:r>
                        <a:rPr lang="en-GB" sz="1600" dirty="0" smtClean="0"/>
                        <a:t>-1.118</a:t>
                      </a:r>
                      <a:endParaRPr lang="en-GB" sz="1600" dirty="0"/>
                    </a:p>
                  </a:txBody>
                  <a:tcPr marL="68580" marR="68580" marT="34290" marB="34290">
                    <a:solidFill>
                      <a:schemeClr val="accent5">
                        <a:lumMod val="40000"/>
                        <a:lumOff val="60000"/>
                      </a:schemeClr>
                    </a:solidFill>
                  </a:tcPr>
                </a:tc>
                <a:tc>
                  <a:txBody>
                    <a:bodyPr/>
                    <a:lstStyle/>
                    <a:p>
                      <a:r>
                        <a:rPr lang="en-GB" sz="1600" dirty="0" smtClean="0"/>
                        <a:t>-0.739</a:t>
                      </a:r>
                      <a:endParaRPr lang="en-GB" sz="1600" dirty="0"/>
                    </a:p>
                  </a:txBody>
                  <a:tcPr marL="68580" marR="68580" marT="34290" marB="34290">
                    <a:solidFill>
                      <a:schemeClr val="accent5">
                        <a:lumMod val="40000"/>
                        <a:lumOff val="60000"/>
                      </a:schemeClr>
                    </a:solidFill>
                  </a:tcPr>
                </a:tc>
              </a:tr>
              <a:tr h="278130">
                <a:tc>
                  <a:txBody>
                    <a:bodyPr/>
                    <a:lstStyle/>
                    <a:p>
                      <a:r>
                        <a:rPr lang="en-GB" sz="1600" dirty="0" smtClean="0"/>
                        <a:t>DA</a:t>
                      </a:r>
                      <a:endParaRPr lang="en-GB" sz="1600" dirty="0"/>
                    </a:p>
                  </a:txBody>
                  <a:tcPr marL="68580" marR="68580" marT="34290" marB="34290">
                    <a:solidFill>
                      <a:schemeClr val="accent5">
                        <a:lumMod val="40000"/>
                        <a:lumOff val="60000"/>
                      </a:schemeClr>
                    </a:solidFill>
                  </a:tcPr>
                </a:tc>
                <a:tc>
                  <a:txBody>
                    <a:bodyPr/>
                    <a:lstStyle/>
                    <a:p>
                      <a:r>
                        <a:rPr lang="en-GB" sz="1600" dirty="0" smtClean="0"/>
                        <a:t>Infer.NET</a:t>
                      </a:r>
                      <a:endParaRPr lang="en-GB" sz="1600" dirty="0"/>
                    </a:p>
                  </a:txBody>
                  <a:tcPr marL="68580" marR="68580" marT="34290" marB="34290">
                    <a:solidFill>
                      <a:schemeClr val="accent5">
                        <a:lumMod val="40000"/>
                        <a:lumOff val="60000"/>
                      </a:schemeClr>
                    </a:solidFill>
                  </a:tcPr>
                </a:tc>
                <a:tc>
                  <a:txBody>
                    <a:bodyPr/>
                    <a:lstStyle/>
                    <a:p>
                      <a:r>
                        <a:rPr lang="en-GB" sz="1600" dirty="0" smtClean="0"/>
                        <a:t>73</a:t>
                      </a:r>
                      <a:endParaRPr lang="en-GB" sz="1600" dirty="0"/>
                    </a:p>
                  </a:txBody>
                  <a:tcPr marL="68580" marR="68580" marT="34290" marB="34290">
                    <a:solidFill>
                      <a:schemeClr val="accent5">
                        <a:lumMod val="40000"/>
                        <a:lumOff val="60000"/>
                      </a:schemeClr>
                    </a:solidFill>
                  </a:tcPr>
                </a:tc>
                <a:tc>
                  <a:txBody>
                    <a:bodyPr/>
                    <a:lstStyle/>
                    <a:p>
                      <a:r>
                        <a:rPr lang="en-GB" sz="1600" dirty="0" smtClean="0"/>
                        <a:t>47</a:t>
                      </a:r>
                      <a:endParaRPr lang="en-GB" sz="1600" dirty="0"/>
                    </a:p>
                  </a:txBody>
                  <a:tcPr marL="68580" marR="68580" marT="34290" marB="34290">
                    <a:solidFill>
                      <a:schemeClr val="accent5">
                        <a:lumMod val="40000"/>
                        <a:lumOff val="60000"/>
                      </a:schemeClr>
                    </a:solidFill>
                  </a:tcPr>
                </a:tc>
                <a:tc>
                  <a:txBody>
                    <a:bodyPr/>
                    <a:lstStyle/>
                    <a:p>
                      <a:r>
                        <a:rPr lang="en-GB" sz="1600" dirty="0" smtClean="0"/>
                        <a:t>21</a:t>
                      </a:r>
                      <a:endParaRPr lang="en-GB" sz="1600" dirty="0"/>
                    </a:p>
                  </a:txBody>
                  <a:tcPr marL="68580" marR="68580" marT="34290" marB="34290">
                    <a:solidFill>
                      <a:schemeClr val="accent5">
                        <a:lumMod val="40000"/>
                        <a:lumOff val="60000"/>
                      </a:schemeClr>
                    </a:solidFill>
                  </a:tcPr>
                </a:tc>
                <a:tc>
                  <a:txBody>
                    <a:bodyPr/>
                    <a:lstStyle/>
                    <a:p>
                      <a:r>
                        <a:rPr lang="en-GB" sz="1600" dirty="0" smtClean="0"/>
                        <a:t>141</a:t>
                      </a:r>
                      <a:endParaRPr lang="en-GB" sz="1600" dirty="0"/>
                    </a:p>
                  </a:txBody>
                  <a:tcPr marL="68580" marR="68580" marT="34290" marB="34290">
                    <a:solidFill>
                      <a:schemeClr val="accent5">
                        <a:lumMod val="40000"/>
                        <a:lumOff val="60000"/>
                      </a:schemeClr>
                    </a:solidFill>
                  </a:tcPr>
                </a:tc>
                <a:tc>
                  <a:txBody>
                    <a:bodyPr/>
                    <a:lstStyle/>
                    <a:p>
                      <a:r>
                        <a:rPr lang="en-GB" sz="1600" dirty="0" smtClean="0"/>
                        <a:t>0.34</a:t>
                      </a:r>
                      <a:endParaRPr lang="en-GB" sz="1600" dirty="0"/>
                    </a:p>
                  </a:txBody>
                  <a:tcPr marL="68580" marR="68580" marT="34290" marB="34290">
                    <a:solidFill>
                      <a:schemeClr val="accent5">
                        <a:lumMod val="40000"/>
                        <a:lumOff val="60000"/>
                      </a:schemeClr>
                    </a:solidFill>
                  </a:tcPr>
                </a:tc>
                <a:tc>
                  <a:txBody>
                    <a:bodyPr/>
                    <a:lstStyle/>
                    <a:p>
                      <a:r>
                        <a:rPr lang="en-GB" sz="1600" dirty="0" smtClean="0"/>
                        <a:t>0.43</a:t>
                      </a:r>
                      <a:endParaRPr lang="en-GB" sz="1600" dirty="0"/>
                    </a:p>
                  </a:txBody>
                  <a:tcPr marL="68580" marR="68580" marT="34290" marB="34290">
                    <a:solidFill>
                      <a:schemeClr val="accent5">
                        <a:lumMod val="40000"/>
                        <a:lumOff val="60000"/>
                      </a:schemeClr>
                    </a:solidFill>
                  </a:tcPr>
                </a:tc>
                <a:tc>
                  <a:txBody>
                    <a:bodyPr/>
                    <a:lstStyle/>
                    <a:p>
                      <a:r>
                        <a:rPr lang="en-GB" sz="1600" dirty="0" smtClean="0"/>
                        <a:t>-5933.25</a:t>
                      </a:r>
                      <a:endParaRPr lang="en-GB" sz="1600" dirty="0"/>
                    </a:p>
                  </a:txBody>
                  <a:tcPr marL="68580" marR="68580" marT="34290" marB="34290">
                    <a:solidFill>
                      <a:schemeClr val="accent5">
                        <a:lumMod val="40000"/>
                        <a:lumOff val="60000"/>
                      </a:schemeClr>
                    </a:solidFill>
                  </a:tcPr>
                </a:tc>
                <a:tc>
                  <a:txBody>
                    <a:bodyPr/>
                    <a:lstStyle/>
                    <a:p>
                      <a:r>
                        <a:rPr lang="en-GB" sz="1600" dirty="0" smtClean="0"/>
                        <a:t>-1.118</a:t>
                      </a:r>
                      <a:endParaRPr lang="en-GB" sz="1600" dirty="0"/>
                    </a:p>
                  </a:txBody>
                  <a:tcPr marL="68580" marR="68580" marT="34290" marB="34290">
                    <a:solidFill>
                      <a:schemeClr val="accent5">
                        <a:lumMod val="40000"/>
                        <a:lumOff val="60000"/>
                      </a:schemeClr>
                    </a:solidFill>
                  </a:tcPr>
                </a:tc>
                <a:tc>
                  <a:txBody>
                    <a:bodyPr/>
                    <a:lstStyle/>
                    <a:p>
                      <a:r>
                        <a:rPr lang="en-GB" sz="1600" dirty="0" smtClean="0"/>
                        <a:t>-0.724</a:t>
                      </a:r>
                      <a:endParaRPr lang="en-GB" sz="1600" dirty="0"/>
                    </a:p>
                  </a:txBody>
                  <a:tcPr marL="68580" marR="68580" marT="34290" marB="34290">
                    <a:solidFill>
                      <a:schemeClr val="accent5">
                        <a:lumMod val="40000"/>
                        <a:lumOff val="60000"/>
                      </a:schemeClr>
                    </a:solidFill>
                  </a:tcPr>
                </a:tc>
              </a:tr>
              <a:tr h="278130">
                <a:tc>
                  <a:txBody>
                    <a:bodyPr/>
                    <a:lstStyle/>
                    <a:p>
                      <a:r>
                        <a:rPr lang="en-GB" sz="1600" dirty="0" smtClean="0"/>
                        <a:t>DARE</a:t>
                      </a:r>
                      <a:endParaRPr lang="en-GB" sz="1600" dirty="0"/>
                    </a:p>
                  </a:txBody>
                  <a:tcPr marL="68580" marR="68580" marT="34290" marB="34290">
                    <a:solidFill>
                      <a:schemeClr val="accent5">
                        <a:lumMod val="20000"/>
                        <a:lumOff val="80000"/>
                      </a:schemeClr>
                    </a:solidFill>
                  </a:tcPr>
                </a:tc>
                <a:tc>
                  <a:txBody>
                    <a:bodyPr/>
                    <a:lstStyle/>
                    <a:p>
                      <a:r>
                        <a:rPr lang="en-GB" sz="1600" dirty="0" smtClean="0"/>
                        <a:t>Tabular</a:t>
                      </a:r>
                      <a:r>
                        <a:rPr lang="en-GB" sz="1600" baseline="0" dirty="0" smtClean="0"/>
                        <a:t> II</a:t>
                      </a:r>
                      <a:endParaRPr lang="en-GB" sz="1600" dirty="0"/>
                    </a:p>
                  </a:txBody>
                  <a:tcPr marL="68580" marR="68580" marT="34290" marB="34290">
                    <a:solidFill>
                      <a:schemeClr val="accent5">
                        <a:lumMod val="20000"/>
                        <a:lumOff val="80000"/>
                      </a:schemeClr>
                    </a:solidFill>
                  </a:tcPr>
                </a:tc>
                <a:tc>
                  <a:txBody>
                    <a:bodyPr/>
                    <a:lstStyle/>
                    <a:p>
                      <a:r>
                        <a:rPr lang="en-GB" sz="1600" dirty="0" smtClean="0"/>
                        <a:t>0</a:t>
                      </a:r>
                      <a:endParaRPr lang="en-GB" sz="1600" dirty="0"/>
                    </a:p>
                  </a:txBody>
                  <a:tcPr marL="68580" marR="68580" marT="34290" marB="34290">
                    <a:solidFill>
                      <a:schemeClr val="accent5">
                        <a:lumMod val="20000"/>
                        <a:lumOff val="80000"/>
                      </a:schemeClr>
                    </a:solidFill>
                  </a:tcPr>
                </a:tc>
                <a:tc>
                  <a:txBody>
                    <a:bodyPr/>
                    <a:lstStyle/>
                    <a:p>
                      <a:r>
                        <a:rPr lang="en-GB" sz="1600" dirty="0" smtClean="0"/>
                        <a:t>19</a:t>
                      </a:r>
                      <a:endParaRPr lang="en-GB" sz="1600" dirty="0"/>
                    </a:p>
                  </a:txBody>
                  <a:tcPr marL="68580" marR="68580" marT="34290" marB="34290">
                    <a:solidFill>
                      <a:schemeClr val="accent5">
                        <a:lumMod val="20000"/>
                        <a:lumOff val="80000"/>
                      </a:schemeClr>
                    </a:solidFill>
                  </a:tcPr>
                </a:tc>
                <a:tc>
                  <a:txBody>
                    <a:bodyPr/>
                    <a:lstStyle/>
                    <a:p>
                      <a:r>
                        <a:rPr lang="en-GB" sz="1600" dirty="0" smtClean="0"/>
                        <a:t>0</a:t>
                      </a:r>
                      <a:endParaRPr lang="en-GB" sz="1600" dirty="0"/>
                    </a:p>
                  </a:txBody>
                  <a:tcPr marL="68580" marR="68580" marT="34290" marB="34290">
                    <a:solidFill>
                      <a:schemeClr val="accent5">
                        <a:lumMod val="20000"/>
                        <a:lumOff val="80000"/>
                      </a:schemeClr>
                    </a:solidFill>
                  </a:tcPr>
                </a:tc>
                <a:tc>
                  <a:txBody>
                    <a:bodyPr/>
                    <a:lstStyle/>
                    <a:p>
                      <a:r>
                        <a:rPr lang="en-GB" sz="1600" dirty="0" smtClean="0"/>
                        <a:t>19</a:t>
                      </a:r>
                      <a:endParaRPr lang="en-GB" sz="1600" dirty="0"/>
                    </a:p>
                  </a:txBody>
                  <a:tcPr marL="68580" marR="68580" marT="34290" marB="34290">
                    <a:solidFill>
                      <a:schemeClr val="accent5">
                        <a:lumMod val="20000"/>
                        <a:lumOff val="80000"/>
                      </a:schemeClr>
                    </a:solidFill>
                  </a:tcPr>
                </a:tc>
                <a:tc>
                  <a:txBody>
                    <a:bodyPr/>
                    <a:lstStyle/>
                    <a:p>
                      <a:r>
                        <a:rPr lang="en-GB" sz="1600" dirty="0" smtClean="0"/>
                        <a:t>0.40</a:t>
                      </a:r>
                      <a:endParaRPr lang="en-GB" sz="1600" dirty="0"/>
                    </a:p>
                  </a:txBody>
                  <a:tcPr marL="68580" marR="68580" marT="34290" marB="34290">
                    <a:solidFill>
                      <a:schemeClr val="accent5">
                        <a:lumMod val="20000"/>
                        <a:lumOff val="80000"/>
                      </a:schemeClr>
                    </a:solidFill>
                  </a:tcPr>
                </a:tc>
                <a:tc>
                  <a:txBody>
                    <a:bodyPr/>
                    <a:lstStyle/>
                    <a:p>
                      <a:r>
                        <a:rPr lang="en-US" sz="1600" dirty="0" smtClean="0"/>
                        <a:t>2.86</a:t>
                      </a:r>
                      <a:endParaRPr lang="en-GB" sz="1600" dirty="0"/>
                    </a:p>
                  </a:txBody>
                  <a:tcPr marL="68580" marR="68580" marT="34290" marB="34290">
                    <a:solidFill>
                      <a:schemeClr val="accent5">
                        <a:lumMod val="20000"/>
                        <a:lumOff val="80000"/>
                      </a:schemeClr>
                    </a:solidFill>
                  </a:tcPr>
                </a:tc>
                <a:tc>
                  <a:txBody>
                    <a:bodyPr/>
                    <a:lstStyle/>
                    <a:p>
                      <a:r>
                        <a:rPr lang="en-GB" sz="1600" dirty="0" smtClean="0"/>
                        <a:t>-5820.40</a:t>
                      </a:r>
                      <a:endParaRPr lang="en-GB" sz="1600" dirty="0"/>
                    </a:p>
                  </a:txBody>
                  <a:tcPr marL="68580" marR="68580" marT="34290" marB="34290">
                    <a:solidFill>
                      <a:schemeClr val="accent5">
                        <a:lumMod val="20000"/>
                        <a:lumOff val="80000"/>
                      </a:schemeClr>
                    </a:solidFill>
                  </a:tcPr>
                </a:tc>
                <a:tc>
                  <a:txBody>
                    <a:bodyPr/>
                    <a:lstStyle/>
                    <a:p>
                      <a:r>
                        <a:rPr lang="en-GB" sz="1600" dirty="0" smtClean="0"/>
                        <a:t>-1.119</a:t>
                      </a:r>
                      <a:endParaRPr lang="en-GB" sz="1600" dirty="0"/>
                    </a:p>
                  </a:txBody>
                  <a:tcPr marL="68580" marR="68580" marT="34290" marB="34290">
                    <a:solidFill>
                      <a:schemeClr val="accent5">
                        <a:lumMod val="20000"/>
                        <a:lumOff val="80000"/>
                      </a:schemeClr>
                    </a:solidFill>
                  </a:tcPr>
                </a:tc>
                <a:tc>
                  <a:txBody>
                    <a:bodyPr/>
                    <a:lstStyle/>
                    <a:p>
                      <a:r>
                        <a:rPr lang="en-GB" sz="1600" dirty="0" smtClean="0"/>
                        <a:t>-0.528</a:t>
                      </a:r>
                      <a:endParaRPr lang="en-GB" sz="1600" dirty="0"/>
                    </a:p>
                  </a:txBody>
                  <a:tcPr marL="68580" marR="68580" marT="34290" marB="34290">
                    <a:solidFill>
                      <a:schemeClr val="accent5">
                        <a:lumMod val="20000"/>
                        <a:lumOff val="80000"/>
                      </a:schemeClr>
                    </a:solidFill>
                  </a:tcPr>
                </a:tc>
              </a:tr>
              <a:tr h="278130">
                <a:tc>
                  <a:txBody>
                    <a:bodyPr/>
                    <a:lstStyle/>
                    <a:p>
                      <a:r>
                        <a:rPr lang="en-GB" sz="1600" dirty="0" smtClean="0"/>
                        <a:t>DARE</a:t>
                      </a:r>
                      <a:endParaRPr lang="en-GB" sz="1600" dirty="0"/>
                    </a:p>
                  </a:txBody>
                  <a:tcPr marL="68580" marR="68580" marT="34290" marB="34290">
                    <a:solidFill>
                      <a:schemeClr val="accent5">
                        <a:lumMod val="20000"/>
                        <a:lumOff val="80000"/>
                      </a:schemeClr>
                    </a:solidFill>
                  </a:tcPr>
                </a:tc>
                <a:tc>
                  <a:txBody>
                    <a:bodyPr/>
                    <a:lstStyle/>
                    <a:p>
                      <a:r>
                        <a:rPr lang="en-GB" sz="1600" dirty="0" smtClean="0"/>
                        <a:t>Infer.NET</a:t>
                      </a:r>
                      <a:endParaRPr lang="en-GB" sz="1600" dirty="0"/>
                    </a:p>
                  </a:txBody>
                  <a:tcPr marL="68580" marR="68580" marT="34290" marB="34290">
                    <a:solidFill>
                      <a:schemeClr val="accent5">
                        <a:lumMod val="20000"/>
                        <a:lumOff val="80000"/>
                      </a:schemeClr>
                    </a:solidFill>
                  </a:tcPr>
                </a:tc>
                <a:tc>
                  <a:txBody>
                    <a:bodyPr/>
                    <a:lstStyle/>
                    <a:p>
                      <a:r>
                        <a:rPr lang="en-GB" sz="1600" dirty="0" smtClean="0"/>
                        <a:t>73</a:t>
                      </a:r>
                      <a:endParaRPr lang="en-GB" sz="1600" dirty="0"/>
                    </a:p>
                  </a:txBody>
                  <a:tcPr marL="68580" marR="68580" marT="34290" marB="34290">
                    <a:solidFill>
                      <a:schemeClr val="accent5">
                        <a:lumMod val="20000"/>
                        <a:lumOff val="80000"/>
                      </a:schemeClr>
                    </a:solidFill>
                  </a:tcPr>
                </a:tc>
                <a:tc>
                  <a:txBody>
                    <a:bodyPr/>
                    <a:lstStyle/>
                    <a:p>
                      <a:r>
                        <a:rPr lang="en-GB" sz="1600" dirty="0" smtClean="0"/>
                        <a:t>49</a:t>
                      </a:r>
                      <a:endParaRPr lang="en-GB" sz="1600" dirty="0"/>
                    </a:p>
                  </a:txBody>
                  <a:tcPr marL="68580" marR="68580" marT="34290" marB="34290">
                    <a:solidFill>
                      <a:schemeClr val="accent5">
                        <a:lumMod val="20000"/>
                        <a:lumOff val="80000"/>
                      </a:schemeClr>
                    </a:solidFill>
                  </a:tcPr>
                </a:tc>
                <a:tc>
                  <a:txBody>
                    <a:bodyPr/>
                    <a:lstStyle/>
                    <a:p>
                      <a:r>
                        <a:rPr lang="en-GB" sz="1600" dirty="0" smtClean="0"/>
                        <a:t>22</a:t>
                      </a:r>
                      <a:endParaRPr lang="en-GB" sz="1600" dirty="0"/>
                    </a:p>
                  </a:txBody>
                  <a:tcPr marL="68580" marR="68580" marT="34290" marB="34290">
                    <a:solidFill>
                      <a:schemeClr val="accent5">
                        <a:lumMod val="20000"/>
                        <a:lumOff val="80000"/>
                      </a:schemeClr>
                    </a:solidFill>
                  </a:tcPr>
                </a:tc>
                <a:tc>
                  <a:txBody>
                    <a:bodyPr/>
                    <a:lstStyle/>
                    <a:p>
                      <a:r>
                        <a:rPr lang="en-GB" sz="1600" dirty="0" smtClean="0"/>
                        <a:t>144</a:t>
                      </a:r>
                      <a:endParaRPr lang="en-GB" sz="1600" dirty="0"/>
                    </a:p>
                  </a:txBody>
                  <a:tcPr marL="68580" marR="68580" marT="34290" marB="34290">
                    <a:solidFill>
                      <a:schemeClr val="accent5">
                        <a:lumMod val="20000"/>
                        <a:lumOff val="80000"/>
                      </a:schemeClr>
                    </a:solidFill>
                  </a:tcPr>
                </a:tc>
                <a:tc>
                  <a:txBody>
                    <a:bodyPr/>
                    <a:lstStyle/>
                    <a:p>
                      <a:r>
                        <a:rPr lang="en-GB" sz="1600" dirty="0" smtClean="0"/>
                        <a:t>0.37</a:t>
                      </a:r>
                      <a:endParaRPr lang="en-GB" sz="1600" dirty="0"/>
                    </a:p>
                  </a:txBody>
                  <a:tcPr marL="68580" marR="68580" marT="34290" marB="34290">
                    <a:solidFill>
                      <a:schemeClr val="accent5">
                        <a:lumMod val="20000"/>
                        <a:lumOff val="80000"/>
                      </a:schemeClr>
                    </a:solidFill>
                  </a:tcPr>
                </a:tc>
                <a:tc>
                  <a:txBody>
                    <a:bodyPr/>
                    <a:lstStyle/>
                    <a:p>
                      <a:r>
                        <a:rPr lang="en-GB" sz="1600" dirty="0" smtClean="0"/>
                        <a:t>2.8</a:t>
                      </a:r>
                      <a:endParaRPr lang="en-GB" sz="1600" dirty="0"/>
                    </a:p>
                  </a:txBody>
                  <a:tcPr marL="68580" marR="68580" marT="34290" marB="34290">
                    <a:solidFill>
                      <a:schemeClr val="accent5">
                        <a:lumMod val="20000"/>
                        <a:lumOff val="80000"/>
                      </a:schemeClr>
                    </a:solidFill>
                  </a:tcPr>
                </a:tc>
                <a:tc>
                  <a:txBody>
                    <a:bodyPr/>
                    <a:lstStyle/>
                    <a:p>
                      <a:r>
                        <a:rPr lang="en-GB" sz="1600" dirty="0" smtClean="0"/>
                        <a:t>-5820.40</a:t>
                      </a:r>
                      <a:endParaRPr lang="en-GB" sz="1600" dirty="0"/>
                    </a:p>
                  </a:txBody>
                  <a:tcPr marL="68580" marR="68580" marT="34290" marB="34290">
                    <a:solidFill>
                      <a:schemeClr val="accent5">
                        <a:lumMod val="20000"/>
                        <a:lumOff val="80000"/>
                      </a:schemeClr>
                    </a:solidFill>
                  </a:tcPr>
                </a:tc>
                <a:tc>
                  <a:txBody>
                    <a:bodyPr/>
                    <a:lstStyle/>
                    <a:p>
                      <a:r>
                        <a:rPr lang="en-GB" sz="1600" dirty="0" smtClean="0"/>
                        <a:t>-1.119</a:t>
                      </a:r>
                      <a:endParaRPr lang="en-GB" sz="1600" dirty="0"/>
                    </a:p>
                  </a:txBody>
                  <a:tcPr marL="68580" marR="68580" marT="34290" marB="34290">
                    <a:solidFill>
                      <a:schemeClr val="accent5">
                        <a:lumMod val="20000"/>
                        <a:lumOff val="80000"/>
                      </a:schemeClr>
                    </a:solidFill>
                  </a:tcPr>
                </a:tc>
                <a:tc>
                  <a:txBody>
                    <a:bodyPr/>
                    <a:lstStyle/>
                    <a:p>
                      <a:r>
                        <a:rPr lang="en-GB" sz="1600" dirty="0" smtClean="0"/>
                        <a:t>-0.528</a:t>
                      </a:r>
                      <a:endParaRPr lang="en-GB" sz="1600" dirty="0"/>
                    </a:p>
                  </a:txBody>
                  <a:tcPr marL="68580" marR="68580" marT="34290" marB="34290">
                    <a:solidFill>
                      <a:schemeClr val="accent5">
                        <a:lumMod val="20000"/>
                        <a:lumOff val="80000"/>
                      </a:schemeClr>
                    </a:solidFill>
                  </a:tcPr>
                </a:tc>
              </a:tr>
            </a:tbl>
          </a:graphicData>
        </a:graphic>
      </p:graphicFrame>
    </p:spTree>
    <p:extLst>
      <p:ext uri="{BB962C8B-B14F-4D97-AF65-F5344CB8AC3E}">
        <p14:creationId xmlns:p14="http://schemas.microsoft.com/office/powerpoint/2010/main" val="3916199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Semantics of Schemas</a:t>
            </a:r>
            <a:endParaRPr lang="en-GB" dirty="0"/>
          </a:p>
        </p:txBody>
      </p:sp>
      <p:sp>
        <p:nvSpPr>
          <p:cNvPr id="6" name="Slide Number Placeholder 5"/>
          <p:cNvSpPr>
            <a:spLocks noGrp="1"/>
          </p:cNvSpPr>
          <p:nvPr>
            <p:ph type="sldNum" sz="quarter" idx="12"/>
          </p:nvPr>
        </p:nvSpPr>
        <p:spPr/>
        <p:txBody>
          <a:bodyPr/>
          <a:lstStyle/>
          <a:p>
            <a:fld id="{0FB3D110-65DF-4D23-960E-5B67D967660A}" type="slidenum">
              <a:rPr lang="en-GB" smtClean="0"/>
              <a:t>25</a:t>
            </a:fld>
            <a:endParaRPr lang="en-GB"/>
          </a:p>
        </p:txBody>
      </p:sp>
      <p:sp>
        <p:nvSpPr>
          <p:cNvPr id="10" name="TextBox 9"/>
          <p:cNvSpPr txBox="1"/>
          <p:nvPr/>
        </p:nvSpPr>
        <p:spPr>
          <a:xfrm>
            <a:off x="5638230" y="2440405"/>
            <a:ext cx="2150376" cy="473092"/>
          </a:xfrm>
          <a:prstGeom prst="rect">
            <a:avLst/>
          </a:prstGeom>
          <a:solidFill>
            <a:schemeClr val="bg2"/>
          </a:solidFill>
          <a:ln w="38100">
            <a:solidFill>
              <a:schemeClr val="tx1"/>
            </a:solidFill>
          </a:ln>
        </p:spPr>
        <p:txBody>
          <a:bodyPr wrap="square" rtlCol="0">
            <a:noAutofit/>
          </a:bodyPr>
          <a:lstStyle/>
          <a:p>
            <a:r>
              <a:rPr lang="en-GB" sz="1350" dirty="0"/>
              <a:t>For each row r of Players,</a:t>
            </a:r>
          </a:p>
          <a:p>
            <a:r>
              <a:rPr lang="en-GB" sz="1350" dirty="0"/>
              <a:t>  Skill ~ Gaussian(25.0,0.01)</a:t>
            </a:r>
          </a:p>
        </p:txBody>
      </p:sp>
      <p:sp>
        <p:nvSpPr>
          <p:cNvPr id="11" name="TextBox 10"/>
          <p:cNvSpPr txBox="1"/>
          <p:nvPr/>
        </p:nvSpPr>
        <p:spPr>
          <a:xfrm>
            <a:off x="5638230" y="3779184"/>
            <a:ext cx="3287405" cy="1738776"/>
          </a:xfrm>
          <a:prstGeom prst="rect">
            <a:avLst/>
          </a:prstGeom>
          <a:solidFill>
            <a:schemeClr val="bg2"/>
          </a:solidFill>
          <a:ln w="38100">
            <a:solidFill>
              <a:schemeClr val="tx1"/>
            </a:solidFill>
          </a:ln>
        </p:spPr>
        <p:txBody>
          <a:bodyPr wrap="square" rtlCol="0">
            <a:noAutofit/>
          </a:bodyPr>
          <a:lstStyle/>
          <a:p>
            <a:r>
              <a:rPr lang="en-GB" sz="1350" dirty="0"/>
              <a:t>For each row r of Matches,</a:t>
            </a:r>
          </a:p>
          <a:p>
            <a:r>
              <a:rPr lang="en-GB" sz="1350" dirty="0"/>
              <a:t>  Player1 := r.Player1</a:t>
            </a:r>
          </a:p>
          <a:p>
            <a:r>
              <a:rPr lang="en-GB" sz="1350" dirty="0"/>
              <a:t>  Player2 := r.Player2</a:t>
            </a:r>
          </a:p>
          <a:p>
            <a:r>
              <a:rPr lang="en-GB" sz="1350" dirty="0"/>
              <a:t>  Perf1 ~ Gaussian(Players[Player1].Skill, 1.0)</a:t>
            </a:r>
          </a:p>
          <a:p>
            <a:r>
              <a:rPr lang="en-GB" sz="1350" dirty="0"/>
              <a:t>  Perf2 ~ Gaussian(Players[Player2].Skill, 1.0)</a:t>
            </a:r>
          </a:p>
          <a:p>
            <a:r>
              <a:rPr lang="en-GB" sz="1350" dirty="0"/>
              <a:t>  Win1 := (Perf1 &gt; Perf2)</a:t>
            </a:r>
          </a:p>
          <a:p>
            <a:r>
              <a:rPr lang="en-GB" sz="1350" dirty="0"/>
              <a:t>  if (r.Win1 not null)</a:t>
            </a:r>
          </a:p>
          <a:p>
            <a:r>
              <a:rPr lang="en-GB" sz="1350" dirty="0"/>
              <a:t>   </a:t>
            </a:r>
            <a:r>
              <a:rPr lang="en-GB" sz="1350" b="1" dirty="0"/>
              <a:t>observe</a:t>
            </a:r>
            <a:r>
              <a:rPr lang="en-GB" sz="1350" dirty="0"/>
              <a:t> (Win1 == r.Win1)</a:t>
            </a:r>
          </a:p>
        </p:txBody>
      </p:sp>
      <p:graphicFrame>
        <p:nvGraphicFramePr>
          <p:cNvPr id="14" name="Table 13"/>
          <p:cNvGraphicFramePr>
            <a:graphicFrameLocks noGrp="1"/>
          </p:cNvGraphicFramePr>
          <p:nvPr>
            <p:extLst>
              <p:ext uri="{D42A27DB-BD31-4B8C-83A1-F6EECF244321}">
                <p14:modId xmlns:p14="http://schemas.microsoft.com/office/powerpoint/2010/main" val="4075065142"/>
              </p:ext>
            </p:extLst>
          </p:nvPr>
        </p:nvGraphicFramePr>
        <p:xfrm>
          <a:off x="287457" y="2077293"/>
          <a:ext cx="4567026" cy="937260"/>
        </p:xfrm>
        <a:graphic>
          <a:graphicData uri="http://schemas.openxmlformats.org/drawingml/2006/table">
            <a:tbl>
              <a:tblPr firstRow="1" bandRow="1">
                <a:tableStyleId>{5C22544A-7EE6-4342-B048-85BDC9FD1C3A}</a:tableStyleId>
              </a:tblPr>
              <a:tblGrid>
                <a:gridCol w="887676"/>
                <a:gridCol w="762000"/>
                <a:gridCol w="885825"/>
                <a:gridCol w="2031525"/>
              </a:tblGrid>
              <a:tr h="222885">
                <a:tc>
                  <a:txBody>
                    <a:bodyPr/>
                    <a:lstStyle/>
                    <a:p>
                      <a:r>
                        <a:rPr lang="en-GB" sz="1600" b="1" i="0" dirty="0" smtClean="0"/>
                        <a:t>Players</a:t>
                      </a:r>
                      <a:endParaRPr lang="en-GB" sz="1600" b="1" i="0" dirty="0"/>
                    </a:p>
                  </a:txBody>
                  <a:tcPr marL="68580" marR="68580" marT="34290" marB="34290"/>
                </a:tc>
                <a:tc>
                  <a:txBody>
                    <a:bodyPr/>
                    <a:lstStyle/>
                    <a:p>
                      <a:endParaRPr lang="en-GB" sz="1600" b="1" i="0" dirty="0"/>
                    </a:p>
                  </a:txBody>
                  <a:tcPr marL="68580" marR="68580" marT="34290" marB="34290">
                    <a:noFill/>
                  </a:tcPr>
                </a:tc>
                <a:tc>
                  <a:txBody>
                    <a:bodyPr/>
                    <a:lstStyle/>
                    <a:p>
                      <a:endParaRPr lang="en-GB" sz="1600" b="1" i="0" dirty="0"/>
                    </a:p>
                  </a:txBody>
                  <a:tcPr marL="68580" marR="68580" marT="34290" marB="34290">
                    <a:noFill/>
                  </a:tcPr>
                </a:tc>
                <a:tc>
                  <a:txBody>
                    <a:bodyPr/>
                    <a:lstStyle/>
                    <a:p>
                      <a:endParaRPr lang="en-GB" sz="1600" b="1" i="0" dirty="0"/>
                    </a:p>
                  </a:txBody>
                  <a:tcPr marL="68580" marR="68580" marT="34290" marB="34290">
                    <a:noFill/>
                  </a:tcPr>
                </a:tc>
              </a:tr>
              <a:tr h="222885">
                <a:tc>
                  <a:txBody>
                    <a:bodyPr/>
                    <a:lstStyle/>
                    <a:p>
                      <a:r>
                        <a:rPr lang="en-GB" sz="1600" i="0" dirty="0" smtClean="0"/>
                        <a:t>Name</a:t>
                      </a:r>
                      <a:endParaRPr lang="en-GB" sz="1600" i="0" dirty="0"/>
                    </a:p>
                  </a:txBody>
                  <a:tcPr marL="68580" marR="68580" marT="34290" marB="34290">
                    <a:solidFill>
                      <a:schemeClr val="accent1"/>
                    </a:solidFill>
                  </a:tcPr>
                </a:tc>
                <a:tc>
                  <a:txBody>
                    <a:bodyPr/>
                    <a:lstStyle/>
                    <a:p>
                      <a:r>
                        <a:rPr lang="en-GB" sz="1600" i="0" smtClean="0"/>
                        <a:t>string</a:t>
                      </a:r>
                      <a:endParaRPr lang="en-GB" sz="1600" i="0" dirty="0"/>
                    </a:p>
                  </a:txBody>
                  <a:tcPr marL="68580" marR="68580" marT="34290" marB="34290">
                    <a:solidFill>
                      <a:schemeClr val="accent1"/>
                    </a:solidFill>
                  </a:tcPr>
                </a:tc>
                <a:tc>
                  <a:txBody>
                    <a:bodyPr/>
                    <a:lstStyle/>
                    <a:p>
                      <a:r>
                        <a:rPr lang="en-GB" sz="1600" i="0" dirty="0" smtClean="0"/>
                        <a:t>input</a:t>
                      </a:r>
                      <a:endParaRPr lang="en-GB" sz="1600" i="0" dirty="0"/>
                    </a:p>
                  </a:txBody>
                  <a:tcPr marL="68580" marR="68580" marT="34290" marB="34290">
                    <a:solidFill>
                      <a:schemeClr val="accent1"/>
                    </a:solidFill>
                  </a:tcPr>
                </a:tc>
                <a:tc>
                  <a:txBody>
                    <a:bodyPr/>
                    <a:lstStyle/>
                    <a:p>
                      <a:endParaRPr lang="en-GB" sz="1600" i="0" dirty="0"/>
                    </a:p>
                  </a:txBody>
                  <a:tcPr marL="68580" marR="68580" marT="34290" marB="34290">
                    <a:solidFill>
                      <a:schemeClr val="accent1"/>
                    </a:solidFill>
                  </a:tcPr>
                </a:tc>
              </a:tr>
              <a:tr h="222885">
                <a:tc>
                  <a:txBody>
                    <a:bodyPr/>
                    <a:lstStyle/>
                    <a:p>
                      <a:r>
                        <a:rPr lang="en-GB" sz="1600" i="0" dirty="0" smtClean="0"/>
                        <a:t>Skill</a:t>
                      </a:r>
                      <a:endParaRPr lang="en-GB" sz="1600" i="0" dirty="0"/>
                    </a:p>
                  </a:txBody>
                  <a:tcPr marL="68580" marR="68580" marT="34290" marB="34290">
                    <a:solidFill>
                      <a:schemeClr val="accent3"/>
                    </a:solidFill>
                  </a:tcPr>
                </a:tc>
                <a:tc>
                  <a:txBody>
                    <a:bodyPr/>
                    <a:lstStyle/>
                    <a:p>
                      <a:r>
                        <a:rPr lang="en-GB" sz="1600" i="0" dirty="0" smtClean="0"/>
                        <a:t>real</a:t>
                      </a:r>
                      <a:endParaRPr lang="en-GB" sz="1600" i="0" dirty="0"/>
                    </a:p>
                  </a:txBody>
                  <a:tcPr marL="68580" marR="68580" marT="34290" marB="34290">
                    <a:solidFill>
                      <a:schemeClr val="accent3"/>
                    </a:solidFill>
                  </a:tcPr>
                </a:tc>
                <a:tc>
                  <a:txBody>
                    <a:bodyPr/>
                    <a:lstStyle/>
                    <a:p>
                      <a:r>
                        <a:rPr lang="en-GB" sz="1600" i="0" dirty="0" smtClean="0"/>
                        <a:t>latent</a:t>
                      </a:r>
                      <a:endParaRPr lang="en-GB" sz="1600" i="0" dirty="0"/>
                    </a:p>
                  </a:txBody>
                  <a:tcPr marL="68580" marR="68580" marT="34290" marB="34290">
                    <a:solidFill>
                      <a:schemeClr val="accent3"/>
                    </a:solidFill>
                  </a:tcPr>
                </a:tc>
                <a:tc>
                  <a:txBody>
                    <a:bodyPr/>
                    <a:lstStyle/>
                    <a:p>
                      <a:r>
                        <a:rPr lang="en-GB" sz="1600" i="0" dirty="0" smtClean="0"/>
                        <a:t>Gaussian(25.0,0.01)</a:t>
                      </a:r>
                      <a:endParaRPr lang="en-GB" sz="1600" i="0" dirty="0"/>
                    </a:p>
                  </a:txBody>
                  <a:tcPr marL="68580" marR="68580" marT="34290" marB="34290">
                    <a:solidFill>
                      <a:schemeClr val="accent3"/>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732995332"/>
              </p:ext>
            </p:extLst>
          </p:nvPr>
        </p:nvGraphicFramePr>
        <p:xfrm>
          <a:off x="205569" y="3498955"/>
          <a:ext cx="5239888" cy="1874520"/>
        </p:xfrm>
        <a:graphic>
          <a:graphicData uri="http://schemas.openxmlformats.org/drawingml/2006/table">
            <a:tbl>
              <a:tblPr firstRow="1" bandRow="1">
                <a:tableStyleId>{5C22544A-7EE6-4342-B048-85BDC9FD1C3A}</a:tableStyleId>
              </a:tblPr>
              <a:tblGrid>
                <a:gridCol w="886252"/>
                <a:gridCol w="1160060"/>
                <a:gridCol w="764274"/>
                <a:gridCol w="2429302"/>
              </a:tblGrid>
              <a:tr h="222885">
                <a:tc>
                  <a:txBody>
                    <a:bodyPr/>
                    <a:lstStyle/>
                    <a:p>
                      <a:r>
                        <a:rPr lang="en-GB" sz="1600" b="1" i="0" dirty="0" smtClean="0"/>
                        <a:t>Matches</a:t>
                      </a:r>
                      <a:endParaRPr lang="en-GB" sz="1600" b="1" i="0" dirty="0"/>
                    </a:p>
                  </a:txBody>
                  <a:tcPr marL="68580" marR="68580" marT="34290" marB="34290"/>
                </a:tc>
                <a:tc>
                  <a:txBody>
                    <a:bodyPr/>
                    <a:lstStyle/>
                    <a:p>
                      <a:endParaRPr lang="en-GB" sz="1600" b="1" i="0" dirty="0"/>
                    </a:p>
                  </a:txBody>
                  <a:tcPr marL="68580" marR="68580" marT="34290" marB="34290">
                    <a:noFill/>
                  </a:tcPr>
                </a:tc>
                <a:tc>
                  <a:txBody>
                    <a:bodyPr/>
                    <a:lstStyle/>
                    <a:p>
                      <a:endParaRPr lang="en-GB" sz="1600" b="1" i="0" dirty="0"/>
                    </a:p>
                  </a:txBody>
                  <a:tcPr marL="68580" marR="68580" marT="34290" marB="34290">
                    <a:noFill/>
                  </a:tcPr>
                </a:tc>
                <a:tc>
                  <a:txBody>
                    <a:bodyPr/>
                    <a:lstStyle/>
                    <a:p>
                      <a:endParaRPr lang="en-GB" sz="1600" b="1" i="0" dirty="0"/>
                    </a:p>
                  </a:txBody>
                  <a:tcPr marL="68580" marR="68580" marT="34290" marB="34290">
                    <a:noFill/>
                  </a:tcPr>
                </a:tc>
              </a:tr>
              <a:tr h="222885">
                <a:tc>
                  <a:txBody>
                    <a:bodyPr/>
                    <a:lstStyle/>
                    <a:p>
                      <a:r>
                        <a:rPr lang="en-GB" sz="1600" i="0" dirty="0" smtClean="0"/>
                        <a:t>Player1</a:t>
                      </a:r>
                      <a:endParaRPr lang="en-GB" sz="1600" i="0" dirty="0"/>
                    </a:p>
                  </a:txBody>
                  <a:tcPr marL="68580" marR="68580" marT="34290" marB="34290">
                    <a:solidFill>
                      <a:schemeClr val="accent1"/>
                    </a:solidFill>
                  </a:tcPr>
                </a:tc>
                <a:tc>
                  <a:txBody>
                    <a:bodyPr/>
                    <a:lstStyle/>
                    <a:p>
                      <a:r>
                        <a:rPr lang="en-GB" sz="1600" i="0" dirty="0" smtClean="0"/>
                        <a:t>link(Players)</a:t>
                      </a:r>
                      <a:endParaRPr lang="en-GB" sz="1600" i="0" dirty="0"/>
                    </a:p>
                  </a:txBody>
                  <a:tcPr marL="68580" marR="68580" marT="34290" marB="34290">
                    <a:solidFill>
                      <a:schemeClr val="accent1"/>
                    </a:solidFill>
                  </a:tcPr>
                </a:tc>
                <a:tc>
                  <a:txBody>
                    <a:bodyPr/>
                    <a:lstStyle/>
                    <a:p>
                      <a:r>
                        <a:rPr lang="en-GB" sz="1600" i="0" dirty="0" smtClean="0"/>
                        <a:t>input</a:t>
                      </a:r>
                      <a:endParaRPr lang="en-GB" sz="1600" i="0" dirty="0"/>
                    </a:p>
                  </a:txBody>
                  <a:tcPr marL="68580" marR="68580" marT="34290" marB="34290">
                    <a:solidFill>
                      <a:schemeClr val="accent1"/>
                    </a:solidFill>
                  </a:tcPr>
                </a:tc>
                <a:tc>
                  <a:txBody>
                    <a:bodyPr/>
                    <a:lstStyle/>
                    <a:p>
                      <a:endParaRPr lang="en-GB" sz="1600" i="0" dirty="0" smtClean="0"/>
                    </a:p>
                  </a:txBody>
                  <a:tcPr marL="68580" marR="68580" marT="34290" marB="34290">
                    <a:solidFill>
                      <a:schemeClr val="accent1"/>
                    </a:solidFill>
                  </a:tcPr>
                </a:tc>
              </a:tr>
              <a:tr h="222885">
                <a:tc>
                  <a:txBody>
                    <a:bodyPr/>
                    <a:lstStyle/>
                    <a:p>
                      <a:r>
                        <a:rPr lang="en-GB" sz="1600" i="0" dirty="0" smtClean="0"/>
                        <a:t>Player2</a:t>
                      </a:r>
                      <a:endParaRPr lang="en-GB" sz="1600" i="0" dirty="0"/>
                    </a:p>
                  </a:txBody>
                  <a:tcPr marL="68580" marR="68580" marT="34290" marB="34290">
                    <a:solidFill>
                      <a:schemeClr val="accent1"/>
                    </a:solidFill>
                  </a:tcPr>
                </a:tc>
                <a:tc>
                  <a:txBody>
                    <a:bodyPr/>
                    <a:lstStyle/>
                    <a:p>
                      <a:r>
                        <a:rPr lang="en-GB" sz="1600" i="0" dirty="0" smtClean="0"/>
                        <a:t>link(Players)</a:t>
                      </a:r>
                      <a:endParaRPr lang="en-GB" sz="1600" i="0" dirty="0"/>
                    </a:p>
                  </a:txBody>
                  <a:tcPr marL="68580" marR="68580" marT="34290" marB="34290">
                    <a:solidFill>
                      <a:schemeClr val="accent1"/>
                    </a:solidFill>
                  </a:tcPr>
                </a:tc>
                <a:tc>
                  <a:txBody>
                    <a:bodyPr/>
                    <a:lstStyle/>
                    <a:p>
                      <a:r>
                        <a:rPr lang="en-GB" sz="1600" i="0" dirty="0" smtClean="0"/>
                        <a:t>input</a:t>
                      </a:r>
                      <a:endParaRPr lang="en-GB" sz="1600" i="0" dirty="0"/>
                    </a:p>
                  </a:txBody>
                  <a:tcPr marL="68580" marR="68580" marT="34290" marB="34290">
                    <a:solidFill>
                      <a:schemeClr val="accent1"/>
                    </a:solidFill>
                  </a:tcPr>
                </a:tc>
                <a:tc>
                  <a:txBody>
                    <a:bodyPr/>
                    <a:lstStyle/>
                    <a:p>
                      <a:endParaRPr lang="en-GB" sz="1600" i="0" dirty="0" smtClean="0"/>
                    </a:p>
                  </a:txBody>
                  <a:tcPr marL="68580" marR="68580" marT="34290" marB="34290">
                    <a:solidFill>
                      <a:schemeClr val="accent1"/>
                    </a:solidFill>
                  </a:tcPr>
                </a:tc>
              </a:tr>
              <a:tr h="222885">
                <a:tc>
                  <a:txBody>
                    <a:bodyPr/>
                    <a:lstStyle/>
                    <a:p>
                      <a:r>
                        <a:rPr lang="en-GB" sz="1600" i="0" dirty="0" smtClean="0"/>
                        <a:t>Perf1</a:t>
                      </a:r>
                      <a:endParaRPr lang="en-GB" sz="1600" i="0" dirty="0"/>
                    </a:p>
                  </a:txBody>
                  <a:tcPr marL="68580" marR="68580" marT="34290" marB="34290">
                    <a:solidFill>
                      <a:schemeClr val="accent3"/>
                    </a:solidFill>
                  </a:tcPr>
                </a:tc>
                <a:tc>
                  <a:txBody>
                    <a:bodyPr/>
                    <a:lstStyle/>
                    <a:p>
                      <a:r>
                        <a:rPr lang="en-GB" sz="1600" i="0" dirty="0" smtClean="0"/>
                        <a:t>real</a:t>
                      </a:r>
                      <a:endParaRPr lang="en-GB" sz="1600" i="0" dirty="0"/>
                    </a:p>
                  </a:txBody>
                  <a:tcPr marL="68580" marR="68580" marT="34290" marB="34290">
                    <a:solidFill>
                      <a:schemeClr val="accent3"/>
                    </a:solidFill>
                  </a:tcPr>
                </a:tc>
                <a:tc>
                  <a:txBody>
                    <a:bodyPr/>
                    <a:lstStyle/>
                    <a:p>
                      <a:r>
                        <a:rPr lang="en-GB" sz="1600" i="0" dirty="0" smtClean="0"/>
                        <a:t>latent</a:t>
                      </a:r>
                      <a:endParaRPr lang="en-GB" sz="1600" i="0" dirty="0"/>
                    </a:p>
                  </a:txBody>
                  <a:tcPr marL="68580" marR="68580" marT="34290" marB="34290">
                    <a:solidFill>
                      <a:schemeClr val="accent3"/>
                    </a:solidFill>
                  </a:tcPr>
                </a:tc>
                <a:tc>
                  <a:txBody>
                    <a:bodyPr/>
                    <a:lstStyle/>
                    <a:p>
                      <a:r>
                        <a:rPr lang="en-GB" sz="1600" i="0" baseline="0" dirty="0" smtClean="0"/>
                        <a:t>Gaussian (Player1.Skill, 1.0)</a:t>
                      </a:r>
                    </a:p>
                  </a:txBody>
                  <a:tcPr marL="68580" marR="68580" marT="34290" marB="34290">
                    <a:solidFill>
                      <a:schemeClr val="accent3"/>
                    </a:solidFill>
                  </a:tcPr>
                </a:tc>
              </a:tr>
              <a:tr h="0">
                <a:tc>
                  <a:txBody>
                    <a:bodyPr/>
                    <a:lstStyle/>
                    <a:p>
                      <a:r>
                        <a:rPr lang="en-GB" sz="1600" i="0" dirty="0" smtClean="0"/>
                        <a:t>Perf2</a:t>
                      </a:r>
                      <a:endParaRPr lang="en-GB" sz="1600" i="0" dirty="0"/>
                    </a:p>
                  </a:txBody>
                  <a:tcPr marL="68580" marR="68580" marT="34290" marB="34290">
                    <a:solidFill>
                      <a:schemeClr val="accent3"/>
                    </a:solidFill>
                  </a:tcPr>
                </a:tc>
                <a:tc>
                  <a:txBody>
                    <a:bodyPr/>
                    <a:lstStyle/>
                    <a:p>
                      <a:r>
                        <a:rPr lang="en-GB" sz="1600" i="0" dirty="0" smtClean="0"/>
                        <a:t>real</a:t>
                      </a:r>
                      <a:endParaRPr lang="en-GB" sz="1600" i="0" dirty="0"/>
                    </a:p>
                  </a:txBody>
                  <a:tcPr marL="68580" marR="68580" marT="34290" marB="34290">
                    <a:solidFill>
                      <a:schemeClr val="accent3"/>
                    </a:solidFill>
                  </a:tcPr>
                </a:tc>
                <a:tc>
                  <a:txBody>
                    <a:bodyPr/>
                    <a:lstStyle/>
                    <a:p>
                      <a:r>
                        <a:rPr lang="en-GB" sz="1600" i="0" dirty="0" smtClean="0"/>
                        <a:t>latent</a:t>
                      </a:r>
                      <a:endParaRPr lang="en-GB" sz="1600" i="0" dirty="0"/>
                    </a:p>
                  </a:txBody>
                  <a:tcPr marL="68580" marR="68580" marT="34290" marB="34290">
                    <a:solidFill>
                      <a:schemeClr val="accent3"/>
                    </a:solidFill>
                  </a:tcPr>
                </a:tc>
                <a:tc>
                  <a:txBody>
                    <a:bodyPr/>
                    <a:lstStyle/>
                    <a:p>
                      <a:r>
                        <a:rPr lang="en-GB" sz="1600" i="0" baseline="0" dirty="0" smtClean="0"/>
                        <a:t>Gaussian (Player2.Skill, 1.0)</a:t>
                      </a:r>
                    </a:p>
                  </a:txBody>
                  <a:tcPr marL="68580" marR="68580" marT="34290" marB="34290">
                    <a:solidFill>
                      <a:schemeClr val="accent3"/>
                    </a:solidFill>
                  </a:tcPr>
                </a:tc>
              </a:tr>
              <a:tr h="222885">
                <a:tc>
                  <a:txBody>
                    <a:bodyPr/>
                    <a:lstStyle/>
                    <a:p>
                      <a:r>
                        <a:rPr lang="en-GB" sz="1600" i="0" dirty="0" smtClean="0"/>
                        <a:t>Win1</a:t>
                      </a:r>
                      <a:endParaRPr lang="en-GB" sz="1600" i="0" dirty="0"/>
                    </a:p>
                  </a:txBody>
                  <a:tcPr marL="68580" marR="68580" marT="34290" marB="34290">
                    <a:solidFill>
                      <a:schemeClr val="accent2"/>
                    </a:solidFill>
                  </a:tcPr>
                </a:tc>
                <a:tc>
                  <a:txBody>
                    <a:bodyPr/>
                    <a:lstStyle/>
                    <a:p>
                      <a:r>
                        <a:rPr lang="en-GB" sz="1600" i="0" dirty="0" smtClean="0"/>
                        <a:t>bool</a:t>
                      </a:r>
                      <a:endParaRPr lang="en-GB" sz="1600" i="0" dirty="0"/>
                    </a:p>
                  </a:txBody>
                  <a:tcPr marL="68580" marR="68580" marT="34290" marB="34290">
                    <a:solidFill>
                      <a:schemeClr val="accent2"/>
                    </a:solidFill>
                  </a:tcPr>
                </a:tc>
                <a:tc>
                  <a:txBody>
                    <a:bodyPr/>
                    <a:lstStyle/>
                    <a:p>
                      <a:r>
                        <a:rPr lang="en-GB" sz="1600" i="0" dirty="0" smtClean="0"/>
                        <a:t>output</a:t>
                      </a:r>
                      <a:endParaRPr lang="en-GB" sz="1600" i="0" dirty="0"/>
                    </a:p>
                  </a:txBody>
                  <a:tcPr marL="68580" marR="68580" marT="34290" marB="34290">
                    <a:solidFill>
                      <a:schemeClr val="accent2"/>
                    </a:solidFill>
                  </a:tcPr>
                </a:tc>
                <a:tc>
                  <a:txBody>
                    <a:bodyPr/>
                    <a:lstStyle/>
                    <a:p>
                      <a:r>
                        <a:rPr lang="en-GB" sz="1600" i="0" baseline="0" dirty="0" smtClean="0"/>
                        <a:t>Perf1 &gt; Perf2</a:t>
                      </a:r>
                    </a:p>
                  </a:txBody>
                  <a:tcPr marL="68580" marR="68580" marT="34290" marB="34290">
                    <a:solidFill>
                      <a:schemeClr val="accent2"/>
                    </a:solidFill>
                  </a:tcPr>
                </a:tc>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248" y="282312"/>
            <a:ext cx="1746387" cy="1408377"/>
          </a:xfrm>
          <a:prstGeom prst="rect">
            <a:avLst/>
          </a:prstGeom>
        </p:spPr>
      </p:pic>
    </p:spTree>
    <p:extLst>
      <p:ext uri="{BB962C8B-B14F-4D97-AF65-F5344CB8AC3E}">
        <p14:creationId xmlns:p14="http://schemas.microsoft.com/office/powerpoint/2010/main" val="212255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GB" dirty="0"/>
          </a:p>
        </p:txBody>
      </p:sp>
      <p:sp>
        <p:nvSpPr>
          <p:cNvPr id="4" name="Content Placeholder 3"/>
          <p:cNvSpPr>
            <a:spLocks noGrp="1"/>
          </p:cNvSpPr>
          <p:nvPr>
            <p:ph idx="1"/>
          </p:nvPr>
        </p:nvSpPr>
        <p:spPr>
          <a:xfrm>
            <a:off x="628650" y="1406525"/>
            <a:ext cx="7569200" cy="2035175"/>
          </a:xfrm>
        </p:spPr>
        <p:txBody>
          <a:bodyPr>
            <a:normAutofit/>
          </a:bodyPr>
          <a:lstStyle/>
          <a:p>
            <a:r>
              <a:rPr lang="en-GB" sz="2400" dirty="0" smtClean="0"/>
              <a:t>Graphical models are first-order – there’s no abstraction</a:t>
            </a:r>
          </a:p>
          <a:p>
            <a:r>
              <a:rPr lang="en-GB" sz="2400" dirty="0" smtClean="0"/>
              <a:t>Tabular adds functions; define once; use several times</a:t>
            </a:r>
          </a:p>
          <a:p>
            <a:r>
              <a:rPr lang="en-GB" sz="2400" dirty="0" smtClean="0"/>
              <a:t>Functions are defined as table fragments.</a:t>
            </a:r>
          </a:p>
          <a:p>
            <a:r>
              <a:rPr lang="en-GB" sz="2400" dirty="0" smtClean="0"/>
              <a:t>A function call expands one column to several columns </a:t>
            </a:r>
            <a:endParaRPr lang="en-GB" sz="2400" dirty="0"/>
          </a:p>
        </p:txBody>
      </p:sp>
      <p:sp>
        <p:nvSpPr>
          <p:cNvPr id="3" name="Date Placeholder 2"/>
          <p:cNvSpPr>
            <a:spLocks noGrp="1"/>
          </p:cNvSpPr>
          <p:nvPr>
            <p:ph type="dt" sz="half" idx="10"/>
          </p:nvPr>
        </p:nvSpPr>
        <p:spPr/>
        <p:txBody>
          <a:bodyPr/>
          <a:lstStyle/>
          <a:p>
            <a:fld id="{E4758AF0-6AD0-4923-B5F1-3F53235D63AC}" type="datetime1">
              <a:rPr lang="en-GB" smtClean="0"/>
              <a:t>13/06/2014</a:t>
            </a:fld>
            <a:endParaRPr lang="en-GB"/>
          </a:p>
        </p:txBody>
      </p:sp>
      <p:sp>
        <p:nvSpPr>
          <p:cNvPr id="5" name="Slide Number Placeholder 4"/>
          <p:cNvSpPr>
            <a:spLocks noGrp="1"/>
          </p:cNvSpPr>
          <p:nvPr>
            <p:ph type="sldNum" sz="quarter" idx="12"/>
          </p:nvPr>
        </p:nvSpPr>
        <p:spPr/>
        <p:txBody>
          <a:bodyPr/>
          <a:lstStyle/>
          <a:p>
            <a:fld id="{0FB3D110-65DF-4D23-960E-5B67D967660A}" type="slidenum">
              <a:rPr lang="en-GB" smtClean="0"/>
              <a:t>26</a:t>
            </a:fld>
            <a:endParaRPr lang="en-GB"/>
          </a:p>
        </p:txBody>
      </p:sp>
      <p:graphicFrame>
        <p:nvGraphicFramePr>
          <p:cNvPr id="15" name="Table 14"/>
          <p:cNvGraphicFramePr>
            <a:graphicFrameLocks noGrp="1"/>
          </p:cNvGraphicFramePr>
          <p:nvPr>
            <p:extLst>
              <p:ext uri="{D42A27DB-BD31-4B8C-83A1-F6EECF244321}">
                <p14:modId xmlns:p14="http://schemas.microsoft.com/office/powerpoint/2010/main" val="2874375340"/>
              </p:ext>
            </p:extLst>
          </p:nvPr>
        </p:nvGraphicFramePr>
        <p:xfrm>
          <a:off x="1009650" y="3428999"/>
          <a:ext cx="7124700" cy="1054100"/>
        </p:xfrm>
        <a:graphic>
          <a:graphicData uri="http://schemas.openxmlformats.org/drawingml/2006/table">
            <a:tbl>
              <a:tblPr/>
              <a:tblGrid>
                <a:gridCol w="1308100"/>
                <a:gridCol w="381000"/>
                <a:gridCol w="603250"/>
                <a:gridCol w="4832350"/>
              </a:tblGrid>
              <a:tr h="184150">
                <a:tc>
                  <a:txBody>
                    <a:bodyPr/>
                    <a:lstStyle/>
                    <a:p>
                      <a:pPr algn="l" fontAlgn="b"/>
                      <a:r>
                        <a:rPr lang="en-GB" sz="1100" b="0" i="0" u="none" strike="noStrike" dirty="0" err="1">
                          <a:solidFill>
                            <a:srgbClr val="000000"/>
                          </a:solidFill>
                          <a:effectLst/>
                          <a:latin typeface="Calibri" panose="020F0502020204030204" pitchFamily="34" charset="0"/>
                        </a:rPr>
                        <a:t>function:MyGaussian</a:t>
                      </a:r>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r>
              <a:tr h="142875">
                <a:tc>
                  <a:txBody>
                    <a:bodyPr/>
                    <a:lstStyle/>
                    <a:p>
                      <a:pPr algn="l" fontAlgn="b"/>
                      <a:r>
                        <a:rPr lang="en-GB" sz="1100" b="0" i="0" u="none" strike="noStrike">
                          <a:solidFill>
                            <a:srgbClr val="000000"/>
                          </a:solidFill>
                          <a:effectLst/>
                          <a:latin typeface="Calibri" panose="020F0502020204030204" pitchFamily="34" charset="0"/>
                        </a:rPr>
                        <a:t>MeanOfMean</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hyper</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a:noFill/>
                    </a:lnT>
                    <a:lnB>
                      <a:noFill/>
                    </a:lnB>
                    <a:solidFill>
                      <a:srgbClr val="A5A5A5"/>
                    </a:solidFill>
                  </a:tcPr>
                </a:tc>
              </a:tr>
              <a:tr h="142875">
                <a:tc>
                  <a:txBody>
                    <a:bodyPr/>
                    <a:lstStyle/>
                    <a:p>
                      <a:pPr algn="l" fontAlgn="b"/>
                      <a:r>
                        <a:rPr lang="en-GB" sz="1100" b="0" i="0" u="none" strike="noStrike">
                          <a:solidFill>
                            <a:srgbClr val="000000"/>
                          </a:solidFill>
                          <a:effectLst/>
                          <a:latin typeface="Calibri" panose="020F0502020204030204" pitchFamily="34" charset="0"/>
                        </a:rPr>
                        <a:t>PrecOfMean</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hyper</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1.0</a:t>
                      </a:r>
                    </a:p>
                  </a:txBody>
                  <a:tcPr marL="6350" marR="6350" marT="6350" marB="0" anchor="b">
                    <a:lnL>
                      <a:noFill/>
                    </a:lnL>
                    <a:lnR>
                      <a:noFill/>
                    </a:lnR>
                    <a:lnT>
                      <a:noFill/>
                    </a:lnT>
                    <a:lnB>
                      <a:noFill/>
                    </a:lnB>
                    <a:solidFill>
                      <a:srgbClr val="A5A5A5"/>
                    </a:solidFill>
                  </a:tcPr>
                </a:tc>
              </a:tr>
              <a:tr h="142875">
                <a:tc>
                  <a:txBody>
                    <a:bodyPr/>
                    <a:lstStyle/>
                    <a:p>
                      <a:pPr algn="l" fontAlgn="b"/>
                      <a:r>
                        <a:rPr lang="en-GB" sz="1100" b="0" i="0" u="none" strike="noStrike">
                          <a:solidFill>
                            <a:srgbClr val="000000"/>
                          </a:solidFill>
                          <a:effectLst/>
                          <a:latin typeface="Calibri" panose="020F0502020204030204" pitchFamily="34" charset="0"/>
                        </a:rPr>
                        <a:t>Mean</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param</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GaussianFromMeanAndPrecision(MeanOfMean,PrecOfMean)</a:t>
                      </a:r>
                    </a:p>
                  </a:txBody>
                  <a:tcPr marL="6350" marR="6350" marT="6350" marB="0" anchor="b">
                    <a:lnL>
                      <a:noFill/>
                    </a:lnL>
                    <a:lnR>
                      <a:noFill/>
                    </a:lnR>
                    <a:lnT>
                      <a:noFill/>
                    </a:lnT>
                    <a:lnB>
                      <a:noFill/>
                    </a:lnB>
                    <a:solidFill>
                      <a:srgbClr val="A5A5A5"/>
                    </a:solidFill>
                  </a:tcPr>
                </a:tc>
              </a:tr>
              <a:tr h="142875">
                <a:tc>
                  <a:txBody>
                    <a:bodyPr/>
                    <a:lstStyle/>
                    <a:p>
                      <a:pPr algn="l" fontAlgn="b"/>
                      <a:r>
                        <a:rPr lang="en-GB" sz="1100" b="0" i="0" u="none" strike="noStrike">
                          <a:solidFill>
                            <a:srgbClr val="000000"/>
                          </a:solidFill>
                          <a:effectLst/>
                          <a:latin typeface="Calibri" panose="020F0502020204030204" pitchFamily="34" charset="0"/>
                        </a:rPr>
                        <a:t>Prec</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param</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GammaFromShapeAndScale(1.0,1.0)</a:t>
                      </a:r>
                    </a:p>
                  </a:txBody>
                  <a:tcPr marL="6350" marR="6350" marT="6350" marB="0" anchor="b">
                    <a:lnL>
                      <a:noFill/>
                    </a:lnL>
                    <a:lnR>
                      <a:noFill/>
                    </a:lnR>
                    <a:lnT>
                      <a:noFill/>
                    </a:lnT>
                    <a:lnB>
                      <a:noFill/>
                    </a:lnB>
                    <a:solidFill>
                      <a:srgbClr val="A5A5A5"/>
                    </a:solidFill>
                  </a:tcPr>
                </a:tc>
              </a:tr>
              <a:tr h="142875">
                <a:tc>
                  <a:txBody>
                    <a:bodyPr/>
                    <a:lstStyle/>
                    <a:p>
                      <a:pPr algn="l" fontAlgn="b"/>
                      <a:r>
                        <a:rPr lang="en-GB" sz="1100" b="0" i="0" u="none" strike="noStrike">
                          <a:solidFill>
                            <a:srgbClr val="000000"/>
                          </a:solidFill>
                          <a:effectLst/>
                          <a:latin typeface="Calibri" panose="020F0502020204030204" pitchFamily="34" charset="0"/>
                        </a:rPr>
                        <a:t>MyGaussian</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output</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dirty="0" err="1">
                          <a:solidFill>
                            <a:srgbClr val="000000"/>
                          </a:solidFill>
                          <a:effectLst/>
                          <a:latin typeface="Calibri" panose="020F0502020204030204" pitchFamily="34" charset="0"/>
                        </a:rPr>
                        <a:t>GaussianFromMeanAndPrecision</a:t>
                      </a:r>
                      <a:r>
                        <a:rPr lang="en-GB" sz="1100" b="0" i="0" u="none" strike="noStrike" dirty="0">
                          <a:solidFill>
                            <a:srgbClr val="000000"/>
                          </a:solidFill>
                          <a:effectLst/>
                          <a:latin typeface="Calibri" panose="020F0502020204030204" pitchFamily="34" charset="0"/>
                        </a:rPr>
                        <a:t>(</a:t>
                      </a:r>
                      <a:r>
                        <a:rPr lang="en-GB" sz="1100" b="0" i="0" u="none" strike="noStrike" dirty="0" err="1">
                          <a:solidFill>
                            <a:srgbClr val="000000"/>
                          </a:solidFill>
                          <a:effectLst/>
                          <a:latin typeface="Calibri" panose="020F0502020204030204" pitchFamily="34" charset="0"/>
                        </a:rPr>
                        <a:t>Mean,Prec</a:t>
                      </a:r>
                      <a:r>
                        <a:rPr lang="en-GB" sz="1100" b="0" i="0" u="none" strike="noStrike" dirty="0">
                          <a:solidFill>
                            <a:srgbClr val="000000"/>
                          </a:solidFill>
                          <a:effectLst/>
                          <a:latin typeface="Calibri" panose="020F0502020204030204" pitchFamily="34" charset="0"/>
                        </a:rPr>
                        <a:t>)</a:t>
                      </a:r>
                    </a:p>
                  </a:txBody>
                  <a:tcPr marL="6350" marR="6350" marT="6350" marB="0" anchor="b">
                    <a:lnL>
                      <a:noFill/>
                    </a:lnL>
                    <a:lnR>
                      <a:noFill/>
                    </a:lnR>
                    <a:lnT>
                      <a:noFill/>
                    </a:lnT>
                    <a:lnB>
                      <a:noFill/>
                    </a:lnB>
                    <a:solidFill>
                      <a:srgbClr val="ED7D31"/>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468915108"/>
              </p:ext>
            </p:extLst>
          </p:nvPr>
        </p:nvGraphicFramePr>
        <p:xfrm>
          <a:off x="977900" y="4711859"/>
          <a:ext cx="7124700" cy="521970"/>
        </p:xfrm>
        <a:graphic>
          <a:graphicData uri="http://schemas.openxmlformats.org/drawingml/2006/table">
            <a:tbl>
              <a:tblPr/>
              <a:tblGrid>
                <a:gridCol w="1308100"/>
                <a:gridCol w="374650"/>
                <a:gridCol w="628650"/>
                <a:gridCol w="4813300"/>
              </a:tblGrid>
              <a:tr h="142875">
                <a:tc>
                  <a:txBody>
                    <a:bodyPr/>
                    <a:lstStyle/>
                    <a:p>
                      <a:pPr algn="l" fontAlgn="b"/>
                      <a:r>
                        <a:rPr lang="en-GB" sz="1100" b="1" i="0" u="none" strike="noStrike" dirty="0">
                          <a:solidFill>
                            <a:srgbClr val="000000"/>
                          </a:solidFill>
                          <a:effectLst/>
                          <a:latin typeface="Calibri" panose="020F0502020204030204" pitchFamily="34" charset="0"/>
                        </a:rPr>
                        <a:t>faithful</a:t>
                      </a:r>
                    </a:p>
                  </a:txBody>
                  <a:tcPr marL="6350" marR="6350" marT="635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r>
              <a:tr h="142875">
                <a:tc>
                  <a:txBody>
                    <a:bodyPr/>
                    <a:lstStyle/>
                    <a:p>
                      <a:pPr algn="l" fontAlgn="b"/>
                      <a:r>
                        <a:rPr lang="en-GB" sz="1100" b="0" i="0" u="none" strike="noStrike">
                          <a:solidFill>
                            <a:srgbClr val="000000"/>
                          </a:solidFill>
                          <a:effectLst/>
                          <a:latin typeface="Calibri" panose="020F0502020204030204" pitchFamily="34" charset="0"/>
                        </a:rPr>
                        <a:t>eruption_duration</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dirty="0">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output</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dirty="0" err="1">
                          <a:solidFill>
                            <a:srgbClr val="000000"/>
                          </a:solidFill>
                          <a:effectLst/>
                          <a:latin typeface="Calibri" panose="020F0502020204030204" pitchFamily="34" charset="0"/>
                        </a:rPr>
                        <a:t>MyGaussian</a:t>
                      </a:r>
                      <a:r>
                        <a:rPr lang="en-GB" sz="1100" b="0" i="0" u="none" strike="noStrike" dirty="0">
                          <a:solidFill>
                            <a:srgbClr val="000000"/>
                          </a:solidFill>
                          <a:effectLst/>
                          <a:latin typeface="Calibri" panose="020F0502020204030204" pitchFamily="34" charset="0"/>
                        </a:rPr>
                        <a:t>()</a:t>
                      </a:r>
                    </a:p>
                  </a:txBody>
                  <a:tcPr marL="6350" marR="6350" marT="6350" marB="0" anchor="b">
                    <a:lnL>
                      <a:noFill/>
                    </a:lnL>
                    <a:lnR>
                      <a:noFill/>
                    </a:lnR>
                    <a:lnT>
                      <a:noFill/>
                    </a:lnT>
                    <a:lnB>
                      <a:noFill/>
                    </a:lnB>
                    <a:solidFill>
                      <a:srgbClr val="ED7D31"/>
                    </a:solidFill>
                  </a:tcPr>
                </a:tc>
              </a:tr>
              <a:tr h="142875">
                <a:tc>
                  <a:txBody>
                    <a:bodyPr/>
                    <a:lstStyle/>
                    <a:p>
                      <a:pPr algn="l" fontAlgn="b"/>
                      <a:r>
                        <a:rPr lang="en-GB" sz="1100" b="0" i="0" u="none" strike="noStrike">
                          <a:solidFill>
                            <a:srgbClr val="000000"/>
                          </a:solidFill>
                          <a:effectLst/>
                          <a:latin typeface="Calibri" panose="020F0502020204030204" pitchFamily="34" charset="0"/>
                        </a:rPr>
                        <a:t>waiting_time</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dirty="0">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output</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dirty="0" err="1">
                          <a:solidFill>
                            <a:srgbClr val="000000"/>
                          </a:solidFill>
                          <a:effectLst/>
                          <a:latin typeface="Calibri" panose="020F0502020204030204" pitchFamily="34" charset="0"/>
                        </a:rPr>
                        <a:t>MyGaussian</a:t>
                      </a:r>
                      <a:r>
                        <a:rPr lang="en-GB" sz="1100" b="0" i="0" u="none" strike="noStrike" dirty="0">
                          <a:solidFill>
                            <a:srgbClr val="000000"/>
                          </a:solidFill>
                          <a:effectLst/>
                          <a:latin typeface="Calibri" panose="020F0502020204030204" pitchFamily="34" charset="0"/>
                        </a:rPr>
                        <a:t>(</a:t>
                      </a:r>
                      <a:r>
                        <a:rPr lang="en-GB" sz="1100" b="0" i="0" u="none" strike="noStrike" dirty="0" err="1">
                          <a:solidFill>
                            <a:srgbClr val="000000"/>
                          </a:solidFill>
                          <a:effectLst/>
                          <a:latin typeface="Calibri" panose="020F0502020204030204" pitchFamily="34" charset="0"/>
                        </a:rPr>
                        <a:t>MeanOfMean</a:t>
                      </a:r>
                      <a:r>
                        <a:rPr lang="en-GB" sz="1100" b="0" i="0" u="none" strike="noStrike" dirty="0">
                          <a:solidFill>
                            <a:srgbClr val="000000"/>
                          </a:solidFill>
                          <a:effectLst/>
                          <a:latin typeface="Calibri" panose="020F0502020204030204" pitchFamily="34" charset="0"/>
                        </a:rPr>
                        <a:t>=60.0)</a:t>
                      </a:r>
                    </a:p>
                  </a:txBody>
                  <a:tcPr marL="6350" marR="6350" marT="6350" marB="0" anchor="b">
                    <a:lnL>
                      <a:noFill/>
                    </a:lnL>
                    <a:lnR>
                      <a:noFill/>
                    </a:lnR>
                    <a:lnT>
                      <a:noFill/>
                    </a:lnT>
                    <a:lnB>
                      <a:noFill/>
                    </a:lnB>
                    <a:solidFill>
                      <a:srgbClr val="ED7D31"/>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321251280"/>
              </p:ext>
            </p:extLst>
          </p:nvPr>
        </p:nvGraphicFramePr>
        <p:xfrm>
          <a:off x="958372" y="5210354"/>
          <a:ext cx="7124700" cy="1035948"/>
        </p:xfrm>
        <a:graphic>
          <a:graphicData uri="http://schemas.openxmlformats.org/drawingml/2006/table">
            <a:tbl>
              <a:tblPr/>
              <a:tblGrid>
                <a:gridCol w="1308100"/>
                <a:gridCol w="400050"/>
                <a:gridCol w="590550"/>
                <a:gridCol w="4826000"/>
              </a:tblGrid>
              <a:tr h="339988">
                <a:tc>
                  <a:txBody>
                    <a:bodyPr/>
                    <a:lstStyle/>
                    <a:p>
                      <a:pPr algn="l" fontAlgn="b"/>
                      <a:r>
                        <a:rPr lang="en-GB" sz="1100" b="1" i="0" u="none" strike="noStrike" dirty="0">
                          <a:solidFill>
                            <a:srgbClr val="000000"/>
                          </a:solidFill>
                          <a:effectLst/>
                          <a:latin typeface="Calibri" panose="020F0502020204030204" pitchFamily="34" charset="0"/>
                        </a:rPr>
                        <a:t>faithful</a:t>
                      </a:r>
                    </a:p>
                  </a:txBody>
                  <a:tcPr marL="6350" marR="6350" marT="635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r>
              <a:tr h="155848">
                <a:tc>
                  <a:txBody>
                    <a:bodyPr/>
                    <a:lstStyle/>
                    <a:p>
                      <a:pPr algn="l" fontAlgn="b"/>
                      <a:r>
                        <a:rPr lang="en-GB" sz="1100" b="0" i="0" u="none" strike="noStrike">
                          <a:solidFill>
                            <a:srgbClr val="000000"/>
                          </a:solidFill>
                          <a:effectLst/>
                          <a:latin typeface="Calibri" panose="020F0502020204030204" pitchFamily="34" charset="0"/>
                        </a:rPr>
                        <a:t>Mean</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param</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GaussianFromMeanAndPrecision(0.0,1.0)</a:t>
                      </a:r>
                    </a:p>
                  </a:txBody>
                  <a:tcPr marL="6350" marR="6350" marT="6350" marB="0" anchor="b">
                    <a:lnL>
                      <a:noFill/>
                    </a:lnL>
                    <a:lnR>
                      <a:noFill/>
                    </a:lnR>
                    <a:lnT>
                      <a:noFill/>
                    </a:lnT>
                    <a:lnB>
                      <a:noFill/>
                    </a:lnB>
                    <a:solidFill>
                      <a:srgbClr val="A5A5A5"/>
                    </a:solidFill>
                  </a:tcPr>
                </a:tc>
              </a:tr>
              <a:tr h="155848">
                <a:tc>
                  <a:txBody>
                    <a:bodyPr/>
                    <a:lstStyle/>
                    <a:p>
                      <a:pPr algn="l" fontAlgn="b"/>
                      <a:r>
                        <a:rPr lang="en-GB" sz="1100" b="0" i="0" u="none" strike="noStrike">
                          <a:solidFill>
                            <a:srgbClr val="000000"/>
                          </a:solidFill>
                          <a:effectLst/>
                          <a:latin typeface="Calibri" panose="020F0502020204030204" pitchFamily="34" charset="0"/>
                        </a:rPr>
                        <a:t>Prec</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param</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GammaFromShapeAndScale(1.0,1.0)</a:t>
                      </a:r>
                    </a:p>
                  </a:txBody>
                  <a:tcPr marL="6350" marR="6350" marT="6350" marB="0" anchor="b">
                    <a:lnL>
                      <a:noFill/>
                    </a:lnL>
                    <a:lnR>
                      <a:noFill/>
                    </a:lnR>
                    <a:lnT>
                      <a:noFill/>
                    </a:lnT>
                    <a:lnB>
                      <a:noFill/>
                    </a:lnB>
                    <a:solidFill>
                      <a:srgbClr val="A5A5A5"/>
                    </a:solidFill>
                  </a:tcPr>
                </a:tc>
              </a:tr>
              <a:tr h="155848">
                <a:tc>
                  <a:txBody>
                    <a:bodyPr/>
                    <a:lstStyle/>
                    <a:p>
                      <a:pPr algn="l" fontAlgn="b"/>
                      <a:r>
                        <a:rPr lang="en-GB" sz="1100" b="0" i="0" u="none" strike="noStrike">
                          <a:solidFill>
                            <a:srgbClr val="000000"/>
                          </a:solidFill>
                          <a:effectLst/>
                          <a:latin typeface="Calibri" panose="020F0502020204030204" pitchFamily="34" charset="0"/>
                        </a:rPr>
                        <a:t>eruption_duration</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output</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GaussianFromMeanAndPrecision(Mean,Prec)</a:t>
                      </a:r>
                    </a:p>
                  </a:txBody>
                  <a:tcPr marL="6350" marR="6350" marT="6350" marB="0" anchor="b">
                    <a:lnL>
                      <a:noFill/>
                    </a:lnL>
                    <a:lnR>
                      <a:noFill/>
                    </a:lnR>
                    <a:lnT>
                      <a:noFill/>
                    </a:lnT>
                    <a:lnB>
                      <a:noFill/>
                    </a:lnB>
                    <a:solidFill>
                      <a:srgbClr val="ED7D31"/>
                    </a:solidFill>
                  </a:tcPr>
                </a:tc>
              </a:tr>
              <a:tr h="155848">
                <a:tc>
                  <a:txBody>
                    <a:bodyPr/>
                    <a:lstStyle/>
                    <a:p>
                      <a:pPr algn="l" fontAlgn="b"/>
                      <a:r>
                        <a:rPr lang="en-GB" sz="1100" b="0" i="0" u="none" strike="noStrike" dirty="0" err="1">
                          <a:solidFill>
                            <a:srgbClr val="000000"/>
                          </a:solidFill>
                          <a:effectLst/>
                          <a:latin typeface="Calibri" panose="020F0502020204030204" pitchFamily="34" charset="0"/>
                        </a:rPr>
                        <a:t>waiting_time</a:t>
                      </a:r>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dirty="0">
                          <a:solidFill>
                            <a:srgbClr val="000000"/>
                          </a:solidFill>
                          <a:effectLst/>
                          <a:latin typeface="Calibri" panose="020F0502020204030204" pitchFamily="34" charset="0"/>
                        </a:rPr>
                        <a:t>output</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dirty="0" err="1">
                          <a:solidFill>
                            <a:srgbClr val="000000"/>
                          </a:solidFill>
                          <a:effectLst/>
                          <a:latin typeface="Calibri" panose="020F0502020204030204" pitchFamily="34" charset="0"/>
                        </a:rPr>
                        <a:t>MyGaussian</a:t>
                      </a:r>
                      <a:r>
                        <a:rPr lang="en-GB" sz="1100" b="0" i="0" u="none" strike="noStrike" dirty="0">
                          <a:solidFill>
                            <a:srgbClr val="000000"/>
                          </a:solidFill>
                          <a:effectLst/>
                          <a:latin typeface="Calibri" panose="020F0502020204030204" pitchFamily="34" charset="0"/>
                        </a:rPr>
                        <a:t>(</a:t>
                      </a:r>
                      <a:r>
                        <a:rPr lang="en-GB" sz="1100" b="0" i="0" u="none" strike="noStrike" dirty="0" err="1">
                          <a:solidFill>
                            <a:srgbClr val="000000"/>
                          </a:solidFill>
                          <a:effectLst/>
                          <a:latin typeface="Calibri" panose="020F0502020204030204" pitchFamily="34" charset="0"/>
                        </a:rPr>
                        <a:t>MeanOfMean</a:t>
                      </a:r>
                      <a:r>
                        <a:rPr lang="en-GB" sz="1100" b="0" i="0" u="none" strike="noStrike" dirty="0">
                          <a:solidFill>
                            <a:srgbClr val="000000"/>
                          </a:solidFill>
                          <a:effectLst/>
                          <a:latin typeface="Calibri" panose="020F0502020204030204" pitchFamily="34" charset="0"/>
                        </a:rPr>
                        <a:t>=60.0)</a:t>
                      </a:r>
                    </a:p>
                  </a:txBody>
                  <a:tcPr marL="6350" marR="6350" marT="6350" marB="0" anchor="b">
                    <a:lnL>
                      <a:noFill/>
                    </a:lnL>
                    <a:lnR>
                      <a:noFill/>
                    </a:lnR>
                    <a:lnT>
                      <a:noFill/>
                    </a:lnT>
                    <a:lnB>
                      <a:noFill/>
                    </a:lnB>
                    <a:solidFill>
                      <a:srgbClr val="ED7D31"/>
                    </a:solidFill>
                  </a:tcPr>
                </a:tc>
              </a:tr>
            </a:tbl>
          </a:graphicData>
        </a:graphic>
      </p:graphicFrame>
    </p:spTree>
    <p:extLst>
      <p:ext uri="{BB962C8B-B14F-4D97-AF65-F5344CB8AC3E}">
        <p14:creationId xmlns:p14="http://schemas.microsoft.com/office/powerpoint/2010/main" val="217141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9" presetClass="emph" presetSubtype="0" nodeType="withEffect">
                                  <p:stCondLst>
                                    <p:cond delay="0"/>
                                  </p:stCondLst>
                                  <p:childTnLst>
                                    <p:set>
                                      <p:cBhvr rctx="PPT">
                                        <p:cTn id="14" dur="indefinite"/>
                                        <p:tgtEl>
                                          <p:spTgt spid="17"/>
                                        </p:tgtEl>
                                        <p:attrNameLst>
                                          <p:attrName>style.opacity</p:attrName>
                                        </p:attrNameLst>
                                      </p:cBhvr>
                                      <p:to>
                                        <p:strVal val="0.5"/>
                                      </p:to>
                                    </p:set>
                                    <p:animEffect filter="image" prLst="opacity: 0.5">
                                      <p:cBhvr rctx="IE">
                                        <p:cTn id="15"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Indexed Models</a:t>
            </a:r>
            <a:endParaRPr lang="en-GB" dirty="0"/>
          </a:p>
        </p:txBody>
      </p:sp>
      <p:sp>
        <p:nvSpPr>
          <p:cNvPr id="4" name="Content Placeholder 3"/>
          <p:cNvSpPr>
            <a:spLocks noGrp="1"/>
          </p:cNvSpPr>
          <p:nvPr>
            <p:ph idx="1"/>
          </p:nvPr>
        </p:nvSpPr>
        <p:spPr/>
        <p:txBody>
          <a:bodyPr>
            <a:normAutofit/>
          </a:bodyPr>
          <a:lstStyle/>
          <a:p>
            <a:r>
              <a:rPr lang="en-GB" sz="2400" dirty="0" smtClean="0"/>
              <a:t>An </a:t>
            </a:r>
            <a:r>
              <a:rPr lang="en-GB" sz="2400" b="1" dirty="0" smtClean="0"/>
              <a:t>indexed model </a:t>
            </a:r>
            <a:r>
              <a:rPr lang="en-GB" sz="2400" i="1" dirty="0" smtClean="0"/>
              <a:t>M</a:t>
            </a:r>
            <a:r>
              <a:rPr lang="en-GB" sz="2400" dirty="0" smtClean="0"/>
              <a:t>[</a:t>
            </a:r>
            <a:r>
              <a:rPr lang="en-GB" sz="2400" i="1" dirty="0" err="1" smtClean="0"/>
              <a:t>E</a:t>
            </a:r>
            <a:r>
              <a:rPr lang="en-GB" sz="2400" i="1" baseline="-25000" dirty="0" err="1" smtClean="0"/>
              <a:t>index</a:t>
            </a:r>
            <a:r>
              <a:rPr lang="en-GB" sz="2400" dirty="0" smtClean="0"/>
              <a:t>&lt; </a:t>
            </a:r>
            <a:r>
              <a:rPr lang="en-GB" sz="2400" i="1" dirty="0" err="1" smtClean="0"/>
              <a:t>E</a:t>
            </a:r>
            <a:r>
              <a:rPr lang="en-GB" sz="2400" i="1" baseline="-25000" dirty="0" err="1" smtClean="0"/>
              <a:t>size</a:t>
            </a:r>
            <a:r>
              <a:rPr lang="en-GB" sz="2400" dirty="0" smtClean="0"/>
              <a:t>] </a:t>
            </a:r>
            <a:r>
              <a:rPr lang="en-GB" sz="2400" dirty="0"/>
              <a:t>is </a:t>
            </a:r>
            <a:r>
              <a:rPr lang="en-GB" sz="2400" dirty="0" smtClean="0"/>
              <a:t>a model with an array of </a:t>
            </a:r>
            <a:r>
              <a:rPr lang="en-GB" sz="2400" i="1" dirty="0" err="1"/>
              <a:t>E</a:t>
            </a:r>
            <a:r>
              <a:rPr lang="en-GB" sz="2400" i="1" baseline="-25000" dirty="0" err="1"/>
              <a:t>size</a:t>
            </a:r>
            <a:r>
              <a:rPr lang="en-GB" sz="2400" dirty="0" smtClean="0"/>
              <a:t> copies of the parameter of </a:t>
            </a:r>
            <a:r>
              <a:rPr lang="en-GB" sz="2400" i="1" dirty="0" smtClean="0"/>
              <a:t>M</a:t>
            </a:r>
            <a:r>
              <a:rPr lang="en-GB" sz="2400" dirty="0" smtClean="0"/>
              <a:t>; the parameter to produce each output is selected by </a:t>
            </a:r>
            <a:r>
              <a:rPr lang="en-GB" sz="2400" i="1" dirty="0" err="1" smtClean="0"/>
              <a:t>E</a:t>
            </a:r>
            <a:r>
              <a:rPr lang="en-GB" sz="2400" i="1" baseline="-25000" dirty="0" err="1" smtClean="0"/>
              <a:t>index</a:t>
            </a:r>
            <a:r>
              <a:rPr lang="en-GB" sz="2400" dirty="0" smtClean="0"/>
              <a:t>.</a:t>
            </a:r>
            <a:endParaRPr lang="en-GB" sz="2400" dirty="0"/>
          </a:p>
        </p:txBody>
      </p:sp>
      <p:sp>
        <p:nvSpPr>
          <p:cNvPr id="3" name="Date Placeholder 2"/>
          <p:cNvSpPr>
            <a:spLocks noGrp="1"/>
          </p:cNvSpPr>
          <p:nvPr>
            <p:ph type="dt" sz="half" idx="10"/>
          </p:nvPr>
        </p:nvSpPr>
        <p:spPr/>
        <p:txBody>
          <a:bodyPr/>
          <a:lstStyle/>
          <a:p>
            <a:fld id="{E4758AF0-6AD0-4923-B5F1-3F53235D63AC}" type="datetime1">
              <a:rPr lang="en-GB" smtClean="0"/>
              <a:t>13/06/2014</a:t>
            </a:fld>
            <a:endParaRPr lang="en-GB"/>
          </a:p>
        </p:txBody>
      </p:sp>
      <p:sp>
        <p:nvSpPr>
          <p:cNvPr id="5" name="Slide Number Placeholder 4"/>
          <p:cNvSpPr>
            <a:spLocks noGrp="1"/>
          </p:cNvSpPr>
          <p:nvPr>
            <p:ph type="sldNum" sz="quarter" idx="12"/>
          </p:nvPr>
        </p:nvSpPr>
        <p:spPr/>
        <p:txBody>
          <a:bodyPr/>
          <a:lstStyle/>
          <a:p>
            <a:fld id="{0FB3D110-65DF-4D23-960E-5B67D967660A}" type="slidenum">
              <a:rPr lang="en-GB" smtClean="0"/>
              <a:t>27</a:t>
            </a:fld>
            <a:endParaRPr lang="en-GB"/>
          </a:p>
        </p:txBody>
      </p:sp>
      <p:graphicFrame>
        <p:nvGraphicFramePr>
          <p:cNvPr id="6" name="Chart 5"/>
          <p:cNvGraphicFramePr>
            <a:graphicFrameLocks/>
          </p:cNvGraphicFramePr>
          <p:nvPr>
            <p:extLst>
              <p:ext uri="{D42A27DB-BD31-4B8C-83A1-F6EECF244321}">
                <p14:modId xmlns:p14="http://schemas.microsoft.com/office/powerpoint/2010/main" val="2440952884"/>
              </p:ext>
            </p:extLst>
          </p:nvPr>
        </p:nvGraphicFramePr>
        <p:xfrm>
          <a:off x="6374168" y="365126"/>
          <a:ext cx="2686050" cy="1705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02362353"/>
              </p:ext>
            </p:extLst>
          </p:nvPr>
        </p:nvGraphicFramePr>
        <p:xfrm>
          <a:off x="499255" y="3299152"/>
          <a:ext cx="7124700" cy="695960"/>
        </p:xfrm>
        <a:graphic>
          <a:graphicData uri="http://schemas.openxmlformats.org/drawingml/2006/table">
            <a:tbl>
              <a:tblPr/>
              <a:tblGrid>
                <a:gridCol w="1308100"/>
                <a:gridCol w="1651000"/>
                <a:gridCol w="457200"/>
                <a:gridCol w="3708400"/>
              </a:tblGrid>
              <a:tr h="142875">
                <a:tc>
                  <a:txBody>
                    <a:bodyPr/>
                    <a:lstStyle/>
                    <a:p>
                      <a:pPr algn="l" fontAlgn="b"/>
                      <a:r>
                        <a:rPr lang="en-GB" sz="1100" b="1" i="0" u="none" strike="noStrike" dirty="0">
                          <a:solidFill>
                            <a:srgbClr val="000000"/>
                          </a:solidFill>
                          <a:effectLst/>
                          <a:latin typeface="Calibri" panose="020F0502020204030204" pitchFamily="34" charset="0"/>
                        </a:rPr>
                        <a:t>faithful</a:t>
                      </a:r>
                    </a:p>
                  </a:txBody>
                  <a:tcPr marL="6350" marR="6350" marT="635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r>
              <a:tr h="142875">
                <a:tc>
                  <a:txBody>
                    <a:bodyPr/>
                    <a:lstStyle/>
                    <a:p>
                      <a:pPr algn="l" fontAlgn="b"/>
                      <a:r>
                        <a:rPr lang="en-GB" sz="1100" b="0" i="0" u="none" strike="noStrike" dirty="0">
                          <a:solidFill>
                            <a:srgbClr val="000000"/>
                          </a:solidFill>
                          <a:effectLst/>
                          <a:latin typeface="Calibri" panose="020F0502020204030204" pitchFamily="34" charset="0"/>
                        </a:rPr>
                        <a:t>cluster</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upto(2)</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latent</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CDiscrete(N=2)</a:t>
                      </a:r>
                    </a:p>
                  </a:txBody>
                  <a:tcPr marL="6350" marR="6350" marT="6350" marB="0" anchor="b">
                    <a:lnL>
                      <a:noFill/>
                    </a:lnL>
                    <a:lnR>
                      <a:noFill/>
                    </a:lnR>
                    <a:lnT>
                      <a:noFill/>
                    </a:lnT>
                    <a:lnB>
                      <a:noFill/>
                    </a:lnB>
                    <a:solidFill>
                      <a:srgbClr val="A5A5A5"/>
                    </a:solidFill>
                  </a:tcPr>
                </a:tc>
              </a:tr>
              <a:tr h="142875">
                <a:tc>
                  <a:txBody>
                    <a:bodyPr/>
                    <a:lstStyle/>
                    <a:p>
                      <a:pPr algn="l" fontAlgn="b"/>
                      <a:r>
                        <a:rPr lang="en-GB" sz="1100" b="0" i="0" u="none" strike="noStrike">
                          <a:solidFill>
                            <a:srgbClr val="000000"/>
                          </a:solidFill>
                          <a:effectLst/>
                          <a:latin typeface="Calibri" panose="020F0502020204030204" pitchFamily="34" charset="0"/>
                        </a:rPr>
                        <a:t>eruption_duration</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output</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MyGaussian()[cluster &lt; 2]</a:t>
                      </a:r>
                    </a:p>
                  </a:txBody>
                  <a:tcPr marL="6350" marR="6350" marT="6350" marB="0" anchor="b">
                    <a:lnL>
                      <a:noFill/>
                    </a:lnL>
                    <a:lnR>
                      <a:noFill/>
                    </a:lnR>
                    <a:lnT>
                      <a:noFill/>
                    </a:lnT>
                    <a:lnB>
                      <a:noFill/>
                    </a:lnB>
                    <a:solidFill>
                      <a:srgbClr val="ED7D31"/>
                    </a:solidFill>
                  </a:tcPr>
                </a:tc>
              </a:tr>
              <a:tr h="142875">
                <a:tc>
                  <a:txBody>
                    <a:bodyPr/>
                    <a:lstStyle/>
                    <a:p>
                      <a:pPr algn="l" fontAlgn="b"/>
                      <a:r>
                        <a:rPr lang="en-GB" sz="1100" b="0" i="0" u="none" strike="noStrike">
                          <a:solidFill>
                            <a:srgbClr val="000000"/>
                          </a:solidFill>
                          <a:effectLst/>
                          <a:latin typeface="Calibri" panose="020F0502020204030204" pitchFamily="34" charset="0"/>
                        </a:rPr>
                        <a:t>waiting_time</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dirty="0">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output</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dirty="0" err="1">
                          <a:solidFill>
                            <a:srgbClr val="000000"/>
                          </a:solidFill>
                          <a:effectLst/>
                          <a:latin typeface="Calibri" panose="020F0502020204030204" pitchFamily="34" charset="0"/>
                        </a:rPr>
                        <a:t>MyGaussian</a:t>
                      </a:r>
                      <a:r>
                        <a:rPr lang="en-GB" sz="1100" b="0" i="0" u="none" strike="noStrike" dirty="0">
                          <a:solidFill>
                            <a:srgbClr val="000000"/>
                          </a:solidFill>
                          <a:effectLst/>
                          <a:latin typeface="Calibri" panose="020F0502020204030204" pitchFamily="34" charset="0"/>
                        </a:rPr>
                        <a:t>(</a:t>
                      </a:r>
                      <a:r>
                        <a:rPr lang="en-GB" sz="1100" b="0" i="0" u="none" strike="noStrike" dirty="0" err="1">
                          <a:solidFill>
                            <a:srgbClr val="000000"/>
                          </a:solidFill>
                          <a:effectLst/>
                          <a:latin typeface="Calibri" panose="020F0502020204030204" pitchFamily="34" charset="0"/>
                        </a:rPr>
                        <a:t>MeanOfMean</a:t>
                      </a:r>
                      <a:r>
                        <a:rPr lang="en-GB" sz="1100" b="0" i="0" u="none" strike="noStrike" dirty="0">
                          <a:solidFill>
                            <a:srgbClr val="000000"/>
                          </a:solidFill>
                          <a:effectLst/>
                          <a:latin typeface="Calibri" panose="020F0502020204030204" pitchFamily="34" charset="0"/>
                        </a:rPr>
                        <a:t>=60.0)[cluster &lt; 2]</a:t>
                      </a:r>
                    </a:p>
                  </a:txBody>
                  <a:tcPr marL="6350" marR="6350" marT="6350" marB="0" anchor="b">
                    <a:lnL>
                      <a:noFill/>
                    </a:lnL>
                    <a:lnR>
                      <a:noFill/>
                    </a:lnR>
                    <a:lnT>
                      <a:noFill/>
                    </a:lnT>
                    <a:lnB>
                      <a:noFill/>
                    </a:lnB>
                    <a:solidFill>
                      <a:srgbClr val="ED7D3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19168983"/>
              </p:ext>
            </p:extLst>
          </p:nvPr>
        </p:nvGraphicFramePr>
        <p:xfrm>
          <a:off x="495300" y="4291644"/>
          <a:ext cx="7213600" cy="1043940"/>
        </p:xfrm>
        <a:graphic>
          <a:graphicData uri="http://schemas.openxmlformats.org/drawingml/2006/table">
            <a:tbl>
              <a:tblPr/>
              <a:tblGrid>
                <a:gridCol w="1308100"/>
                <a:gridCol w="1651000"/>
                <a:gridCol w="457200"/>
                <a:gridCol w="3797300"/>
              </a:tblGrid>
              <a:tr h="0">
                <a:tc>
                  <a:txBody>
                    <a:bodyPr/>
                    <a:lstStyle/>
                    <a:p>
                      <a:pPr algn="l" fontAlgn="b"/>
                      <a:r>
                        <a:rPr lang="en-GB" sz="1100" b="1" i="0" u="none" strike="noStrike" dirty="0">
                          <a:solidFill>
                            <a:srgbClr val="000000"/>
                          </a:solidFill>
                          <a:effectLst/>
                          <a:latin typeface="Calibri" panose="020F0502020204030204" pitchFamily="34" charset="0"/>
                        </a:rPr>
                        <a:t>faithful</a:t>
                      </a:r>
                    </a:p>
                  </a:txBody>
                  <a:tcPr marL="6350" marR="6350" marT="635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r>
              <a:tr h="142875">
                <a:tc>
                  <a:txBody>
                    <a:bodyPr/>
                    <a:lstStyle/>
                    <a:p>
                      <a:pPr algn="l" fontAlgn="b"/>
                      <a:r>
                        <a:rPr lang="en-GB" sz="1100" b="0" i="0" u="none" strike="noStrike" dirty="0">
                          <a:solidFill>
                            <a:srgbClr val="000000"/>
                          </a:solidFill>
                          <a:effectLst/>
                          <a:latin typeface="Calibri" panose="020F0502020204030204" pitchFamily="34" charset="0"/>
                        </a:rPr>
                        <a:t>cluster</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upto(2)</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latent</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CDiscrete(N=2)</a:t>
                      </a:r>
                    </a:p>
                  </a:txBody>
                  <a:tcPr marL="6350" marR="6350" marT="6350" marB="0" anchor="b">
                    <a:lnL>
                      <a:noFill/>
                    </a:lnL>
                    <a:lnR>
                      <a:noFill/>
                    </a:lnR>
                    <a:lnT>
                      <a:noFill/>
                    </a:lnT>
                    <a:lnB>
                      <a:noFill/>
                    </a:lnB>
                    <a:solidFill>
                      <a:srgbClr val="A5A5A5"/>
                    </a:solidFill>
                  </a:tcPr>
                </a:tc>
              </a:tr>
              <a:tr h="142875">
                <a:tc>
                  <a:txBody>
                    <a:bodyPr/>
                    <a:lstStyle/>
                    <a:p>
                      <a:pPr algn="l" fontAlgn="b"/>
                      <a:r>
                        <a:rPr lang="en-GB" sz="1100" b="0" i="0" u="none" strike="noStrike">
                          <a:solidFill>
                            <a:srgbClr val="000000"/>
                          </a:solidFill>
                          <a:effectLst/>
                          <a:latin typeface="Calibri" panose="020F0502020204030204" pitchFamily="34" charset="0"/>
                        </a:rPr>
                        <a:t>Mean</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real[2]</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param</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[for i &lt; 2 -&gt; GaussianFromMeanAndPrecision(0.0,1.0)]</a:t>
                      </a:r>
                    </a:p>
                  </a:txBody>
                  <a:tcPr marL="6350" marR="6350" marT="6350" marB="0" anchor="b">
                    <a:lnL>
                      <a:noFill/>
                    </a:lnL>
                    <a:lnR>
                      <a:noFill/>
                    </a:lnR>
                    <a:lnT>
                      <a:noFill/>
                    </a:lnT>
                    <a:lnB>
                      <a:noFill/>
                    </a:lnB>
                    <a:solidFill>
                      <a:srgbClr val="A5A5A5"/>
                    </a:solidFill>
                  </a:tcPr>
                </a:tc>
              </a:tr>
              <a:tr h="142875">
                <a:tc>
                  <a:txBody>
                    <a:bodyPr/>
                    <a:lstStyle/>
                    <a:p>
                      <a:pPr algn="l" fontAlgn="b"/>
                      <a:r>
                        <a:rPr lang="en-GB" sz="1100" b="0" i="0" u="none" strike="noStrike">
                          <a:solidFill>
                            <a:srgbClr val="000000"/>
                          </a:solidFill>
                          <a:effectLst/>
                          <a:latin typeface="Calibri" panose="020F0502020204030204" pitchFamily="34" charset="0"/>
                        </a:rPr>
                        <a:t>Prec</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real[2]</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param</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[for i &lt; 2 -&gt; GammaFromShapeAndScale(1.0,1.0)]</a:t>
                      </a:r>
                    </a:p>
                  </a:txBody>
                  <a:tcPr marL="6350" marR="6350" marT="6350" marB="0" anchor="b">
                    <a:lnL>
                      <a:noFill/>
                    </a:lnL>
                    <a:lnR>
                      <a:noFill/>
                    </a:lnR>
                    <a:lnT>
                      <a:noFill/>
                    </a:lnT>
                    <a:lnB>
                      <a:noFill/>
                    </a:lnB>
                    <a:solidFill>
                      <a:srgbClr val="A5A5A5"/>
                    </a:solidFill>
                  </a:tcPr>
                </a:tc>
              </a:tr>
              <a:tr h="142875">
                <a:tc>
                  <a:txBody>
                    <a:bodyPr/>
                    <a:lstStyle/>
                    <a:p>
                      <a:pPr algn="l" fontAlgn="b"/>
                      <a:r>
                        <a:rPr lang="en-GB" sz="1100" b="0" i="0" u="none" strike="noStrike">
                          <a:solidFill>
                            <a:srgbClr val="000000"/>
                          </a:solidFill>
                          <a:effectLst/>
                          <a:latin typeface="Calibri" panose="020F0502020204030204" pitchFamily="34" charset="0"/>
                        </a:rPr>
                        <a:t>eruption_duration</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output</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GaussianFromMeanAndPrecision(Mean.[cluster],Prec.[cluster])</a:t>
                      </a:r>
                    </a:p>
                  </a:txBody>
                  <a:tcPr marL="6350" marR="6350" marT="6350" marB="0" anchor="b">
                    <a:lnL>
                      <a:noFill/>
                    </a:lnL>
                    <a:lnR>
                      <a:noFill/>
                    </a:lnR>
                    <a:lnT>
                      <a:noFill/>
                    </a:lnT>
                    <a:lnB>
                      <a:noFill/>
                    </a:lnB>
                    <a:solidFill>
                      <a:srgbClr val="ED7D31"/>
                    </a:solidFill>
                  </a:tcPr>
                </a:tc>
              </a:tr>
              <a:tr h="142875">
                <a:tc>
                  <a:txBody>
                    <a:bodyPr/>
                    <a:lstStyle/>
                    <a:p>
                      <a:pPr algn="l" fontAlgn="b"/>
                      <a:r>
                        <a:rPr lang="en-GB" sz="1100" b="0" i="0" u="none" strike="noStrike">
                          <a:solidFill>
                            <a:srgbClr val="000000"/>
                          </a:solidFill>
                          <a:effectLst/>
                          <a:latin typeface="Calibri" panose="020F0502020204030204" pitchFamily="34" charset="0"/>
                        </a:rPr>
                        <a:t>waiting_time</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output</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dirty="0" err="1">
                          <a:solidFill>
                            <a:srgbClr val="000000"/>
                          </a:solidFill>
                          <a:effectLst/>
                          <a:latin typeface="Calibri" panose="020F0502020204030204" pitchFamily="34" charset="0"/>
                        </a:rPr>
                        <a:t>MyGaussian</a:t>
                      </a:r>
                      <a:r>
                        <a:rPr lang="en-GB" sz="1100" b="0" i="0" u="none" strike="noStrike" dirty="0">
                          <a:solidFill>
                            <a:srgbClr val="000000"/>
                          </a:solidFill>
                          <a:effectLst/>
                          <a:latin typeface="Calibri" panose="020F0502020204030204" pitchFamily="34" charset="0"/>
                        </a:rPr>
                        <a:t>(</a:t>
                      </a:r>
                      <a:r>
                        <a:rPr lang="en-GB" sz="1100" b="0" i="0" u="none" strike="noStrike" dirty="0" err="1">
                          <a:solidFill>
                            <a:srgbClr val="000000"/>
                          </a:solidFill>
                          <a:effectLst/>
                          <a:latin typeface="Calibri" panose="020F0502020204030204" pitchFamily="34" charset="0"/>
                        </a:rPr>
                        <a:t>MeanOfMean</a:t>
                      </a:r>
                      <a:r>
                        <a:rPr lang="en-GB" sz="1100" b="0" i="0" u="none" strike="noStrike" dirty="0">
                          <a:solidFill>
                            <a:srgbClr val="000000"/>
                          </a:solidFill>
                          <a:effectLst/>
                          <a:latin typeface="Calibri" panose="020F0502020204030204" pitchFamily="34" charset="0"/>
                        </a:rPr>
                        <a:t>=60.0)[cluster &lt; 2]</a:t>
                      </a:r>
                    </a:p>
                  </a:txBody>
                  <a:tcPr marL="6350" marR="6350" marT="6350" marB="0" anchor="b">
                    <a:lnL>
                      <a:noFill/>
                    </a:lnL>
                    <a:lnR>
                      <a:noFill/>
                    </a:lnR>
                    <a:lnT>
                      <a:noFill/>
                    </a:lnT>
                    <a:lnB>
                      <a:noFill/>
                    </a:lnB>
                    <a:solidFill>
                      <a:srgbClr val="ED7D31"/>
                    </a:solidFill>
                  </a:tcPr>
                </a:tc>
              </a:tr>
            </a:tbl>
          </a:graphicData>
        </a:graphic>
      </p:graphicFrame>
    </p:spTree>
    <p:extLst>
      <p:ext uri="{BB962C8B-B14F-4D97-AF65-F5344CB8AC3E}">
        <p14:creationId xmlns:p14="http://schemas.microsoft.com/office/powerpoint/2010/main" val="86791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10"/>
                                        </p:tgtEl>
                                        <p:attrNameLst>
                                          <p:attrName>style.opacity</p:attrName>
                                        </p:attrNameLst>
                                      </p:cBhvr>
                                      <p:to>
                                        <p:strVal val="0.5"/>
                                      </p:to>
                                    </p:set>
                                    <p:animEffect filter="image" prLst="opacity: 0.5">
                                      <p:cBhvr rctx="IE">
                                        <p:cTn id="11" dur="indefinite"/>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Tabular vs Graphical Models</a:t>
            </a:r>
            <a:endParaRPr lang="en-GB" dirty="0"/>
          </a:p>
        </p:txBody>
      </p:sp>
      <p:sp>
        <p:nvSpPr>
          <p:cNvPr id="4" name="Date Placeholder 3"/>
          <p:cNvSpPr>
            <a:spLocks noGrp="1"/>
          </p:cNvSpPr>
          <p:nvPr>
            <p:ph type="dt" sz="half" idx="10"/>
          </p:nvPr>
        </p:nvSpPr>
        <p:spPr/>
        <p:txBody>
          <a:bodyPr/>
          <a:lstStyle/>
          <a:p>
            <a:fld id="{6EAB118D-D3D4-4F30-8CFD-025A37AF0809}" type="datetime1">
              <a:rPr lang="en-GB" smtClean="0"/>
              <a:t>13/06/2014</a:t>
            </a:fld>
            <a:endParaRPr lang="en-GB"/>
          </a:p>
        </p:txBody>
      </p:sp>
      <p:sp>
        <p:nvSpPr>
          <p:cNvPr id="5" name="Footer Placeholder 4"/>
          <p:cNvSpPr>
            <a:spLocks noGrp="1"/>
          </p:cNvSpPr>
          <p:nvPr>
            <p:ph type="ftr" sz="quarter" idx="11"/>
          </p:nvPr>
        </p:nvSpPr>
        <p:spPr/>
        <p:txBody>
          <a:bodyPr/>
          <a:lstStyle/>
          <a:p>
            <a:r>
              <a:rPr lang="en-GB" smtClean="0"/>
              <a:t>Microsoft Confidential</a:t>
            </a:r>
            <a:endParaRPr lang="en-GB"/>
          </a:p>
        </p:txBody>
      </p:sp>
      <p:sp>
        <p:nvSpPr>
          <p:cNvPr id="6" name="Slide Number Placeholder 5"/>
          <p:cNvSpPr>
            <a:spLocks noGrp="1"/>
          </p:cNvSpPr>
          <p:nvPr>
            <p:ph type="sldNum" sz="quarter" idx="12"/>
          </p:nvPr>
        </p:nvSpPr>
        <p:spPr/>
        <p:txBody>
          <a:bodyPr/>
          <a:lstStyle/>
          <a:p>
            <a:fld id="{0FB3D110-65DF-4D23-960E-5B67D967660A}" type="slidenum">
              <a:rPr lang="en-GB" smtClean="0"/>
              <a:t>28</a:t>
            </a:fld>
            <a:endParaRPr lang="en-GB"/>
          </a:p>
        </p:txBody>
      </p:sp>
      <p:pic>
        <p:nvPicPr>
          <p:cNvPr id="133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6262" y="2982913"/>
            <a:ext cx="5640388"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extLst>
              <p:ext uri="{D42A27DB-BD31-4B8C-83A1-F6EECF244321}">
                <p14:modId xmlns:p14="http://schemas.microsoft.com/office/powerpoint/2010/main" val="1364491457"/>
              </p:ext>
            </p:extLst>
          </p:nvPr>
        </p:nvGraphicFramePr>
        <p:xfrm>
          <a:off x="1880378" y="1812609"/>
          <a:ext cx="5606272" cy="695960"/>
        </p:xfrm>
        <a:graphic>
          <a:graphicData uri="http://schemas.openxmlformats.org/drawingml/2006/table">
            <a:tbl>
              <a:tblPr/>
              <a:tblGrid>
                <a:gridCol w="1142062"/>
                <a:gridCol w="730051"/>
                <a:gridCol w="759124"/>
                <a:gridCol w="2975035"/>
              </a:tblGrid>
              <a:tr h="75122">
                <a:tc>
                  <a:txBody>
                    <a:bodyPr/>
                    <a:lstStyle/>
                    <a:p>
                      <a:pPr algn="l" fontAlgn="b"/>
                      <a:r>
                        <a:rPr lang="en-GB" sz="1100" b="1" i="0" u="none" strike="noStrike" dirty="0">
                          <a:solidFill>
                            <a:srgbClr val="000000"/>
                          </a:solidFill>
                          <a:effectLst/>
                          <a:latin typeface="Calibri" panose="020F0502020204030204" pitchFamily="34" charset="0"/>
                        </a:rPr>
                        <a:t>faithful</a:t>
                      </a:r>
                    </a:p>
                  </a:txBody>
                  <a:tcPr marL="6350" marR="6350" marT="635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r>
              <a:tr h="142875">
                <a:tc>
                  <a:txBody>
                    <a:bodyPr/>
                    <a:lstStyle/>
                    <a:p>
                      <a:pPr algn="l" fontAlgn="b"/>
                      <a:r>
                        <a:rPr lang="en-GB" sz="1100" b="1" i="0" u="none" strike="noStrike" dirty="0">
                          <a:solidFill>
                            <a:srgbClr val="000000"/>
                          </a:solidFill>
                          <a:effectLst/>
                          <a:latin typeface="Calibri" panose="020F0502020204030204" pitchFamily="34" charset="0"/>
                        </a:rPr>
                        <a:t>cluster</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upto(2)</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a:solidFill>
                            <a:srgbClr val="000000"/>
                          </a:solidFill>
                          <a:effectLst/>
                          <a:latin typeface="Calibri" panose="020F0502020204030204" pitchFamily="34" charset="0"/>
                        </a:rPr>
                        <a:t>latent</a:t>
                      </a:r>
                    </a:p>
                  </a:txBody>
                  <a:tcPr marL="6350" marR="6350" marT="6350" marB="0" anchor="b">
                    <a:lnL>
                      <a:noFill/>
                    </a:lnL>
                    <a:lnR>
                      <a:noFill/>
                    </a:lnR>
                    <a:lnT>
                      <a:noFill/>
                    </a:lnT>
                    <a:lnB>
                      <a:noFill/>
                    </a:lnB>
                    <a:solidFill>
                      <a:srgbClr val="A5A5A5"/>
                    </a:solidFill>
                  </a:tcPr>
                </a:tc>
                <a:tc>
                  <a:txBody>
                    <a:bodyPr/>
                    <a:lstStyle/>
                    <a:p>
                      <a:pPr algn="l" fontAlgn="b"/>
                      <a:r>
                        <a:rPr lang="en-GB" sz="1100" b="0" i="0" u="none" strike="noStrike" dirty="0" err="1">
                          <a:solidFill>
                            <a:srgbClr val="000000"/>
                          </a:solidFill>
                          <a:effectLst/>
                          <a:latin typeface="Calibri" panose="020F0502020204030204" pitchFamily="34" charset="0"/>
                        </a:rPr>
                        <a:t>CDiscrete</a:t>
                      </a:r>
                      <a:r>
                        <a:rPr lang="en-GB" sz="1100" b="0" i="0" u="none" strike="noStrike" dirty="0">
                          <a:solidFill>
                            <a:srgbClr val="000000"/>
                          </a:solidFill>
                          <a:effectLst/>
                          <a:latin typeface="Calibri" panose="020F0502020204030204" pitchFamily="34" charset="0"/>
                        </a:rPr>
                        <a:t>(N=2)</a:t>
                      </a:r>
                    </a:p>
                  </a:txBody>
                  <a:tcPr marL="6350" marR="6350" marT="6350" marB="0" anchor="b">
                    <a:lnL>
                      <a:noFill/>
                    </a:lnL>
                    <a:lnR>
                      <a:noFill/>
                    </a:lnR>
                    <a:lnT>
                      <a:noFill/>
                    </a:lnT>
                    <a:lnB>
                      <a:noFill/>
                    </a:lnB>
                    <a:solidFill>
                      <a:srgbClr val="A5A5A5"/>
                    </a:solidFill>
                  </a:tcPr>
                </a:tc>
              </a:tr>
              <a:tr h="142875">
                <a:tc>
                  <a:txBody>
                    <a:bodyPr/>
                    <a:lstStyle/>
                    <a:p>
                      <a:pPr algn="l" fontAlgn="b"/>
                      <a:r>
                        <a:rPr lang="en-GB" sz="1100" b="0" i="0" u="none" strike="noStrike">
                          <a:solidFill>
                            <a:srgbClr val="000000"/>
                          </a:solidFill>
                          <a:effectLst/>
                          <a:latin typeface="Calibri" panose="020F0502020204030204" pitchFamily="34" charset="0"/>
                        </a:rPr>
                        <a:t>eruption_duration</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output</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dirty="0" err="1">
                          <a:solidFill>
                            <a:srgbClr val="000000"/>
                          </a:solidFill>
                          <a:effectLst/>
                          <a:latin typeface="Calibri" panose="020F0502020204030204" pitchFamily="34" charset="0"/>
                        </a:rPr>
                        <a:t>MyGaussian</a:t>
                      </a:r>
                      <a:r>
                        <a:rPr lang="en-GB" sz="1100" b="0" i="0" u="none" strike="noStrike" dirty="0">
                          <a:solidFill>
                            <a:srgbClr val="000000"/>
                          </a:solidFill>
                          <a:effectLst/>
                          <a:latin typeface="Calibri" panose="020F0502020204030204" pitchFamily="34" charset="0"/>
                        </a:rPr>
                        <a:t>()[</a:t>
                      </a:r>
                      <a:r>
                        <a:rPr lang="en-GB" sz="1100" b="0" i="0" u="none" strike="noStrike" dirty="0" smtClean="0">
                          <a:solidFill>
                            <a:srgbClr val="000000"/>
                          </a:solidFill>
                          <a:effectLst/>
                          <a:latin typeface="Calibri" panose="020F0502020204030204" pitchFamily="34" charset="0"/>
                        </a:rPr>
                        <a:t>cluster]</a:t>
                      </a:r>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ED7D31"/>
                    </a:solidFill>
                  </a:tcPr>
                </a:tc>
              </a:tr>
              <a:tr h="142875">
                <a:tc>
                  <a:txBody>
                    <a:bodyPr/>
                    <a:lstStyle/>
                    <a:p>
                      <a:pPr algn="l" fontAlgn="b"/>
                      <a:r>
                        <a:rPr lang="en-GB" sz="1100" b="0" i="0" u="none" strike="noStrike">
                          <a:solidFill>
                            <a:srgbClr val="000000"/>
                          </a:solidFill>
                          <a:effectLst/>
                          <a:latin typeface="Calibri" panose="020F0502020204030204" pitchFamily="34" charset="0"/>
                        </a:rPr>
                        <a:t>waiting_time</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dirty="0">
                          <a:solidFill>
                            <a:srgbClr val="000000"/>
                          </a:solidFill>
                          <a:effectLst/>
                          <a:latin typeface="Calibri" panose="020F0502020204030204" pitchFamily="34" charset="0"/>
                        </a:rPr>
                        <a:t>real</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a:solidFill>
                            <a:srgbClr val="000000"/>
                          </a:solidFill>
                          <a:effectLst/>
                          <a:latin typeface="Calibri" panose="020F0502020204030204" pitchFamily="34" charset="0"/>
                        </a:rPr>
                        <a:t>output</a:t>
                      </a:r>
                    </a:p>
                  </a:txBody>
                  <a:tcPr marL="6350" marR="6350" marT="6350" marB="0" anchor="b">
                    <a:lnL>
                      <a:noFill/>
                    </a:lnL>
                    <a:lnR>
                      <a:noFill/>
                    </a:lnR>
                    <a:lnT>
                      <a:noFill/>
                    </a:lnT>
                    <a:lnB>
                      <a:noFill/>
                    </a:lnB>
                    <a:solidFill>
                      <a:srgbClr val="ED7D31"/>
                    </a:solidFill>
                  </a:tcPr>
                </a:tc>
                <a:tc>
                  <a:txBody>
                    <a:bodyPr/>
                    <a:lstStyle/>
                    <a:p>
                      <a:pPr algn="l" fontAlgn="b"/>
                      <a:r>
                        <a:rPr lang="en-GB" sz="1100" b="0" i="0" u="none" strike="noStrike" dirty="0" err="1">
                          <a:solidFill>
                            <a:srgbClr val="000000"/>
                          </a:solidFill>
                          <a:effectLst/>
                          <a:latin typeface="Calibri" panose="020F0502020204030204" pitchFamily="34" charset="0"/>
                        </a:rPr>
                        <a:t>MyGaussian</a:t>
                      </a:r>
                      <a:r>
                        <a:rPr lang="en-GB" sz="1100" b="0" i="0" u="none" strike="noStrike" dirty="0">
                          <a:solidFill>
                            <a:srgbClr val="000000"/>
                          </a:solidFill>
                          <a:effectLst/>
                          <a:latin typeface="Calibri" panose="020F0502020204030204" pitchFamily="34" charset="0"/>
                        </a:rPr>
                        <a:t>(</a:t>
                      </a:r>
                      <a:r>
                        <a:rPr lang="en-GB" sz="1100" b="0" i="0" u="none" strike="noStrike" dirty="0" err="1">
                          <a:solidFill>
                            <a:srgbClr val="000000"/>
                          </a:solidFill>
                          <a:effectLst/>
                          <a:latin typeface="Calibri" panose="020F0502020204030204" pitchFamily="34" charset="0"/>
                        </a:rPr>
                        <a:t>MeanOfMean</a:t>
                      </a:r>
                      <a:r>
                        <a:rPr lang="en-GB" sz="1100" b="0" i="0" u="none" strike="noStrike" dirty="0">
                          <a:solidFill>
                            <a:srgbClr val="000000"/>
                          </a:solidFill>
                          <a:effectLst/>
                          <a:latin typeface="Calibri" panose="020F0502020204030204" pitchFamily="34" charset="0"/>
                        </a:rPr>
                        <a:t>=60.0)[</a:t>
                      </a:r>
                      <a:r>
                        <a:rPr lang="en-GB" sz="1100" b="0" i="0" u="none" strike="noStrike" dirty="0" smtClean="0">
                          <a:solidFill>
                            <a:srgbClr val="000000"/>
                          </a:solidFill>
                          <a:effectLst/>
                          <a:latin typeface="Calibri" panose="020F0502020204030204" pitchFamily="34" charset="0"/>
                        </a:rPr>
                        <a:t>cluster]</a:t>
                      </a:r>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ED7D31"/>
                    </a:solidFill>
                  </a:tcPr>
                </a:tc>
              </a:tr>
            </a:tbl>
          </a:graphicData>
        </a:graphic>
      </p:graphicFrame>
    </p:spTree>
    <p:extLst>
      <p:ext uri="{BB962C8B-B14F-4D97-AF65-F5344CB8AC3E}">
        <p14:creationId xmlns:p14="http://schemas.microsoft.com/office/powerpoint/2010/main" val="981399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ight Arrow 7"/>
          <p:cNvSpPr/>
          <p:nvPr/>
        </p:nvSpPr>
        <p:spPr>
          <a:xfrm>
            <a:off x="2381821" y="2788718"/>
            <a:ext cx="739002" cy="768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628650" y="365127"/>
            <a:ext cx="7886700" cy="882050"/>
          </a:xfrm>
        </p:spPr>
        <p:txBody>
          <a:bodyPr/>
          <a:lstStyle/>
          <a:p>
            <a:r>
              <a:rPr lang="en-GB" dirty="0" smtClean="0"/>
              <a:t>Automatic Model Suggestion</a:t>
            </a:r>
            <a:endParaRPr lang="en-GB" dirty="0"/>
          </a:p>
        </p:txBody>
      </p:sp>
      <p:sp>
        <p:nvSpPr>
          <p:cNvPr id="12" name="Content Placeholder 11"/>
          <p:cNvSpPr>
            <a:spLocks noGrp="1"/>
          </p:cNvSpPr>
          <p:nvPr>
            <p:ph idx="1"/>
          </p:nvPr>
        </p:nvSpPr>
        <p:spPr>
          <a:xfrm>
            <a:off x="432134" y="4865579"/>
            <a:ext cx="8711865" cy="1293400"/>
          </a:xfrm>
        </p:spPr>
        <p:txBody>
          <a:bodyPr>
            <a:normAutofit/>
          </a:bodyPr>
          <a:lstStyle/>
          <a:p>
            <a:pPr marL="0" indent="0">
              <a:buNone/>
            </a:pPr>
            <a:r>
              <a:rPr lang="en-GB" dirty="0" smtClean="0"/>
              <a:t>Automatically get recommender from relational schema</a:t>
            </a:r>
          </a:p>
          <a:p>
            <a:pPr marL="0" indent="0">
              <a:buNone/>
            </a:pPr>
            <a:r>
              <a:rPr lang="en-GB" b="1" dirty="0" smtClean="0">
                <a:solidFill>
                  <a:srgbClr val="FF0000"/>
                </a:solidFill>
              </a:rPr>
              <a:t>(PL) Problem: </a:t>
            </a:r>
            <a:r>
              <a:rPr lang="en-GB" dirty="0" smtClean="0"/>
              <a:t>visual notation becoming unwieldy</a:t>
            </a:r>
            <a:endParaRPr lang="en-GB" b="1" dirty="0">
              <a:solidFill>
                <a:srgbClr val="FF0000"/>
              </a:solidFill>
            </a:endParaRPr>
          </a:p>
        </p:txBody>
      </p:sp>
      <p:graphicFrame>
        <p:nvGraphicFramePr>
          <p:cNvPr id="5" name="Object 4"/>
          <p:cNvGraphicFramePr>
            <a:graphicFrameLocks noChangeAspect="1"/>
          </p:cNvGraphicFramePr>
          <p:nvPr>
            <p:extLst/>
          </p:nvPr>
        </p:nvGraphicFramePr>
        <p:xfrm>
          <a:off x="0" y="1247177"/>
          <a:ext cx="2884783" cy="3618402"/>
        </p:xfrm>
        <a:graphic>
          <a:graphicData uri="http://schemas.openxmlformats.org/presentationml/2006/ole">
            <mc:AlternateContent xmlns:mc="http://schemas.openxmlformats.org/markup-compatibility/2006">
              <mc:Choice xmlns:v="urn:schemas-microsoft-com:vml" Requires="v">
                <p:oleObj spid="_x0000_s10343" name="Visio" r:id="rId4" imgW="2095551" imgH="2627533" progId="Visio.Drawing.11">
                  <p:embed/>
                </p:oleObj>
              </mc:Choice>
              <mc:Fallback>
                <p:oleObj name="Visio" r:id="rId4" imgW="2095551" imgH="262753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47177"/>
                        <a:ext cx="2884783" cy="3618402"/>
                      </a:xfrm>
                      <a:prstGeom prst="rect">
                        <a:avLst/>
                      </a:prstGeom>
                      <a:noFill/>
                      <a:ln>
                        <a:noFill/>
                      </a:ln>
                    </p:spPr>
                  </p:pic>
                </p:oleObj>
              </mc:Fallback>
            </mc:AlternateContent>
          </a:graphicData>
        </a:graphic>
      </p:graphicFrame>
      <p:pic>
        <p:nvPicPr>
          <p:cNvPr id="3" name="Picture 2"/>
          <p:cNvPicPr>
            <a:picLocks noChangeAspect="1"/>
          </p:cNvPicPr>
          <p:nvPr/>
        </p:nvPicPr>
        <p:blipFill>
          <a:blip r:embed="rId6"/>
          <a:stretch>
            <a:fillRect/>
          </a:stretch>
        </p:blipFill>
        <p:spPr>
          <a:xfrm>
            <a:off x="9955924" y="1690689"/>
            <a:ext cx="2939632" cy="1119029"/>
          </a:xfrm>
          <a:prstGeom prst="rect">
            <a:avLst/>
          </a:prstGeom>
        </p:spPr>
      </p:pic>
      <p:sp>
        <p:nvSpPr>
          <p:cNvPr id="7" name="TextBox 6"/>
          <p:cNvSpPr txBox="1"/>
          <p:nvPr/>
        </p:nvSpPr>
        <p:spPr>
          <a:xfrm>
            <a:off x="5596690" y="78494"/>
            <a:ext cx="3951027" cy="300082"/>
          </a:xfrm>
          <a:prstGeom prst="rect">
            <a:avLst/>
          </a:prstGeom>
          <a:noFill/>
        </p:spPr>
        <p:txBody>
          <a:bodyPr wrap="square" rtlCol="0">
            <a:spAutoFit/>
          </a:bodyPr>
          <a:lstStyle/>
          <a:p>
            <a:r>
              <a:rPr lang="en-GB" sz="1350" dirty="0" err="1"/>
              <a:t>InfernoDB</a:t>
            </a:r>
            <a:r>
              <a:rPr lang="en-GB" sz="1350" dirty="0"/>
              <a:t> – Sameer Singh, Thore </a:t>
            </a:r>
            <a:r>
              <a:rPr lang="en-GB" sz="1350" dirty="0" smtClean="0"/>
              <a:t>Graepel (2012)</a:t>
            </a:r>
            <a:endParaRPr lang="en-GB" sz="1350" dirty="0"/>
          </a:p>
        </p:txBody>
      </p:sp>
      <p:graphicFrame>
        <p:nvGraphicFramePr>
          <p:cNvPr id="13" name="Object 12"/>
          <p:cNvGraphicFramePr>
            <a:graphicFrameLocks noChangeAspect="1"/>
          </p:cNvGraphicFramePr>
          <p:nvPr>
            <p:extLst>
              <p:ext uri="{D42A27DB-BD31-4B8C-83A1-F6EECF244321}">
                <p14:modId xmlns:p14="http://schemas.microsoft.com/office/powerpoint/2010/main" val="3101402221"/>
              </p:ext>
            </p:extLst>
          </p:nvPr>
        </p:nvGraphicFramePr>
        <p:xfrm>
          <a:off x="3856725" y="1406406"/>
          <a:ext cx="3291838" cy="3299944"/>
        </p:xfrm>
        <a:graphic>
          <a:graphicData uri="http://schemas.openxmlformats.org/presentationml/2006/ole">
            <mc:AlternateContent xmlns:mc="http://schemas.openxmlformats.org/markup-compatibility/2006">
              <mc:Choice xmlns:v="urn:schemas-microsoft-com:vml" Requires="v">
                <p:oleObj spid="_x0000_s10344" name="Visio" r:id="rId7" imgW="5792931" imgH="5824087" progId="Visio.Drawing.11">
                  <p:embed/>
                </p:oleObj>
              </mc:Choice>
              <mc:Fallback>
                <p:oleObj name="Visio" r:id="rId7" imgW="5792931" imgH="5824087" progId="Visio.Drawing.11">
                  <p:embed/>
                  <p:pic>
                    <p:nvPicPr>
                      <p:cNvPr id="0" name=""/>
                      <p:cNvPicPr/>
                      <p:nvPr/>
                    </p:nvPicPr>
                    <p:blipFill>
                      <a:blip r:embed="rId8"/>
                      <a:stretch>
                        <a:fillRect/>
                      </a:stretch>
                    </p:blipFill>
                    <p:spPr>
                      <a:xfrm>
                        <a:off x="3856725" y="1406406"/>
                        <a:ext cx="3291838" cy="3299944"/>
                      </a:xfrm>
                      <a:prstGeom prst="rect">
                        <a:avLst/>
                      </a:prstGeom>
                    </p:spPr>
                  </p:pic>
                </p:oleObj>
              </mc:Fallback>
            </mc:AlternateContent>
          </a:graphicData>
        </a:graphic>
      </p:graphicFrame>
    </p:spTree>
    <p:extLst>
      <p:ext uri="{BB962C8B-B14F-4D97-AF65-F5344CB8AC3E}">
        <p14:creationId xmlns:p14="http://schemas.microsoft.com/office/powerpoint/2010/main" val="2962809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E773B2-3EED-4E82-9F71-D324A259DCE0}" type="slidenum">
              <a:rPr lang="en-GB" smtClean="0"/>
              <a:t>3</a:t>
            </a:fld>
            <a:endParaRPr lang="en-GB"/>
          </a:p>
        </p:txBody>
      </p:sp>
      <p:graphicFrame>
        <p:nvGraphicFramePr>
          <p:cNvPr id="8" name="Chart 7"/>
          <p:cNvGraphicFramePr>
            <a:graphicFrameLocks/>
          </p:cNvGraphicFramePr>
          <p:nvPr>
            <p:extLst/>
          </p:nvPr>
        </p:nvGraphicFramePr>
        <p:xfrm>
          <a:off x="1043608" y="260648"/>
          <a:ext cx="7082055" cy="5904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6183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4129406864"/>
              </p:ext>
            </p:extLst>
          </p:nvPr>
        </p:nvGraphicFramePr>
        <p:xfrm>
          <a:off x="3503192" y="2633920"/>
          <a:ext cx="5270345" cy="1249680"/>
        </p:xfrm>
        <a:graphic>
          <a:graphicData uri="http://schemas.openxmlformats.org/drawingml/2006/table">
            <a:tbl>
              <a:tblPr firstRow="1" bandRow="1">
                <a:tableStyleId>{5C22544A-7EE6-4342-B048-85BDC9FD1C3A}</a:tableStyleId>
              </a:tblPr>
              <a:tblGrid>
                <a:gridCol w="1272504"/>
                <a:gridCol w="404037"/>
                <a:gridCol w="754911"/>
                <a:gridCol w="2838893"/>
              </a:tblGrid>
              <a:tr h="222885">
                <a:tc>
                  <a:txBody>
                    <a:bodyPr/>
                    <a:lstStyle/>
                    <a:p>
                      <a:r>
                        <a:rPr lang="en-GB" sz="1600" b="1" i="0" dirty="0" smtClean="0"/>
                        <a:t>Movies</a:t>
                      </a:r>
                      <a:endParaRPr lang="en-GB" sz="1600" b="1" i="0" dirty="0"/>
                    </a:p>
                  </a:txBody>
                  <a:tcPr marL="68580" marR="68580" marT="34290" marB="34290"/>
                </a:tc>
                <a:tc>
                  <a:txBody>
                    <a:bodyPr/>
                    <a:lstStyle/>
                    <a:p>
                      <a:endParaRPr lang="en-GB" sz="1600" b="1" i="0" dirty="0"/>
                    </a:p>
                  </a:txBody>
                  <a:tcPr marL="68580" marR="68580" marT="34290" marB="34290">
                    <a:noFill/>
                  </a:tcPr>
                </a:tc>
                <a:tc>
                  <a:txBody>
                    <a:bodyPr/>
                    <a:lstStyle/>
                    <a:p>
                      <a:endParaRPr lang="en-GB" sz="1600" b="1" i="0" dirty="0"/>
                    </a:p>
                  </a:txBody>
                  <a:tcPr marL="68580" marR="68580" marT="34290" marB="34290">
                    <a:noFill/>
                  </a:tcPr>
                </a:tc>
                <a:tc>
                  <a:txBody>
                    <a:bodyPr/>
                    <a:lstStyle/>
                    <a:p>
                      <a:endParaRPr lang="en-GB" sz="1600" b="1" i="0" dirty="0"/>
                    </a:p>
                  </a:txBody>
                  <a:tcPr marL="68580" marR="68580" marT="34290" marB="34290">
                    <a:noFill/>
                  </a:tcPr>
                </a:tc>
              </a:tr>
              <a:tr h="222885">
                <a:tc>
                  <a:txBody>
                    <a:bodyPr/>
                    <a:lstStyle/>
                    <a:p>
                      <a:r>
                        <a:rPr lang="en-GB" sz="1600" i="0" dirty="0" err="1" smtClean="0"/>
                        <a:t>MovieCluster</a:t>
                      </a:r>
                      <a:endParaRPr lang="en-GB" sz="1600" i="0" dirty="0"/>
                    </a:p>
                  </a:txBody>
                  <a:tcPr marL="68580" marR="68580" marT="34290" marB="34290">
                    <a:solidFill>
                      <a:schemeClr val="accent3"/>
                    </a:solidFill>
                  </a:tcPr>
                </a:tc>
                <a:tc>
                  <a:txBody>
                    <a:bodyPr/>
                    <a:lstStyle/>
                    <a:p>
                      <a:r>
                        <a:rPr lang="en-GB" sz="1600" i="0" dirty="0" err="1" smtClean="0"/>
                        <a:t>int</a:t>
                      </a:r>
                      <a:endParaRPr lang="en-GB" sz="1600" i="0" dirty="0"/>
                    </a:p>
                  </a:txBody>
                  <a:tcPr marL="68580" marR="68580" marT="34290" marB="34290">
                    <a:solidFill>
                      <a:schemeClr val="accent3"/>
                    </a:solidFill>
                  </a:tcPr>
                </a:tc>
                <a:tc>
                  <a:txBody>
                    <a:bodyPr/>
                    <a:lstStyle/>
                    <a:p>
                      <a:r>
                        <a:rPr lang="en-GB" sz="1600" i="0" dirty="0" smtClean="0"/>
                        <a:t>latent</a:t>
                      </a:r>
                      <a:endParaRPr lang="en-GB" sz="1600" i="0" dirty="0"/>
                    </a:p>
                  </a:txBody>
                  <a:tcPr marL="68580" marR="68580" marT="34290" marB="34290">
                    <a:solidFill>
                      <a:schemeClr val="accent3"/>
                    </a:solidFill>
                  </a:tcPr>
                </a:tc>
                <a:tc>
                  <a:txBody>
                    <a:bodyPr/>
                    <a:lstStyle/>
                    <a:p>
                      <a:r>
                        <a:rPr lang="en-GB" sz="1600" i="0" dirty="0" err="1" smtClean="0"/>
                        <a:t>CDiscrete</a:t>
                      </a:r>
                      <a:r>
                        <a:rPr lang="en-GB" sz="1600" i="0" baseline="0" dirty="0" smtClean="0"/>
                        <a:t>(N=4)</a:t>
                      </a:r>
                      <a:endParaRPr lang="en-GB" sz="1600" i="0" dirty="0"/>
                    </a:p>
                  </a:txBody>
                  <a:tcPr marL="68580" marR="68580" marT="34290" marB="34290">
                    <a:solidFill>
                      <a:schemeClr val="accent3"/>
                    </a:solidFill>
                  </a:tcPr>
                </a:tc>
              </a:tr>
              <a:tr h="222885">
                <a:tc>
                  <a:txBody>
                    <a:bodyPr/>
                    <a:lstStyle/>
                    <a:p>
                      <a:r>
                        <a:rPr lang="en-US" sz="1600" i="0" dirty="0" smtClean="0"/>
                        <a:t>Genre</a:t>
                      </a:r>
                      <a:endParaRPr lang="en-GB" sz="1600" i="0" dirty="0"/>
                    </a:p>
                  </a:txBody>
                  <a:tcPr marL="68580" marR="68580" marT="34290" marB="34290">
                    <a:solidFill>
                      <a:schemeClr val="accent2"/>
                    </a:solidFill>
                  </a:tcPr>
                </a:tc>
                <a:tc>
                  <a:txBody>
                    <a:bodyPr/>
                    <a:lstStyle/>
                    <a:p>
                      <a:r>
                        <a:rPr lang="en-GB" sz="1600" i="0" dirty="0" err="1" smtClean="0"/>
                        <a:t>int</a:t>
                      </a:r>
                      <a:endParaRPr lang="en-GB" sz="1600" i="0" dirty="0"/>
                    </a:p>
                  </a:txBody>
                  <a:tcPr marL="68580" marR="68580" marT="34290" marB="34290">
                    <a:solidFill>
                      <a:schemeClr val="accent2"/>
                    </a:solidFill>
                  </a:tcPr>
                </a:tc>
                <a:tc>
                  <a:txBody>
                    <a:bodyPr/>
                    <a:lstStyle/>
                    <a:p>
                      <a:r>
                        <a:rPr lang="en-GB" sz="1600" i="0" dirty="0" smtClean="0"/>
                        <a:t>output</a:t>
                      </a:r>
                      <a:endParaRPr lang="en-GB" sz="1600" i="0" dirty="0"/>
                    </a:p>
                  </a:txBody>
                  <a:tcPr marL="68580" marR="68580" marT="34290" marB="34290">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i="0" dirty="0" err="1" smtClean="0"/>
                        <a:t>CDiscrete</a:t>
                      </a:r>
                      <a:r>
                        <a:rPr lang="en-GB" sz="1600" i="0" dirty="0" smtClean="0"/>
                        <a:t>(N=20)</a:t>
                      </a:r>
                      <a:r>
                        <a:rPr lang="en-GB" sz="1600" i="0" baseline="0" dirty="0" smtClean="0"/>
                        <a:t>[</a:t>
                      </a:r>
                      <a:r>
                        <a:rPr lang="en-GB" sz="1600" i="0" baseline="0" dirty="0" err="1" smtClean="0"/>
                        <a:t>MovieCluster</a:t>
                      </a:r>
                      <a:r>
                        <a:rPr lang="en-GB" sz="1600" i="0" baseline="0" dirty="0" smtClean="0"/>
                        <a:t>]</a:t>
                      </a:r>
                      <a:endParaRPr lang="en-GB" sz="1600" i="0" dirty="0"/>
                    </a:p>
                  </a:txBody>
                  <a:tcPr marL="68580" marR="68580" marT="34290" marB="34290">
                    <a:solidFill>
                      <a:schemeClr val="accent2"/>
                    </a:solidFill>
                  </a:tcPr>
                </a:tc>
              </a:tr>
              <a:tr h="222885">
                <a:tc>
                  <a:txBody>
                    <a:bodyPr/>
                    <a:lstStyle/>
                    <a:p>
                      <a:r>
                        <a:rPr lang="en-GB" sz="1600" i="0" dirty="0" smtClean="0"/>
                        <a:t>Year</a:t>
                      </a:r>
                      <a:endParaRPr lang="en-GB" sz="1600" i="0" dirty="0"/>
                    </a:p>
                  </a:txBody>
                  <a:tcPr marL="68580" marR="68580" marT="34290" marB="34290">
                    <a:solidFill>
                      <a:schemeClr val="accent2"/>
                    </a:solidFill>
                  </a:tcPr>
                </a:tc>
                <a:tc>
                  <a:txBody>
                    <a:bodyPr/>
                    <a:lstStyle/>
                    <a:p>
                      <a:r>
                        <a:rPr lang="en-GB" sz="1600" i="0" dirty="0" err="1" smtClean="0"/>
                        <a:t>int</a:t>
                      </a:r>
                      <a:endParaRPr lang="en-GB" sz="1600" i="0" dirty="0"/>
                    </a:p>
                  </a:txBody>
                  <a:tcPr marL="68580" marR="68580" marT="34290" marB="34290">
                    <a:solidFill>
                      <a:schemeClr val="accent2"/>
                    </a:solidFill>
                  </a:tcPr>
                </a:tc>
                <a:tc>
                  <a:txBody>
                    <a:bodyPr/>
                    <a:lstStyle/>
                    <a:p>
                      <a:r>
                        <a:rPr lang="en-GB" sz="1600" i="0" dirty="0" smtClean="0"/>
                        <a:t>output</a:t>
                      </a:r>
                      <a:endParaRPr lang="en-GB" sz="1600" i="0" dirty="0"/>
                    </a:p>
                  </a:txBody>
                  <a:tcPr marL="68580" marR="68580" marT="34290" marB="34290">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i="0" dirty="0" err="1" smtClean="0"/>
                        <a:t>CDiscrete</a:t>
                      </a:r>
                      <a:r>
                        <a:rPr lang="en-GB" sz="1600" i="0" dirty="0" smtClean="0"/>
                        <a:t>(N=100)[</a:t>
                      </a:r>
                      <a:r>
                        <a:rPr lang="en-GB" sz="1600" i="0" dirty="0" err="1" smtClean="0"/>
                        <a:t>MovieCluster</a:t>
                      </a:r>
                      <a:r>
                        <a:rPr lang="en-GB" sz="1600" i="0" dirty="0" smtClean="0"/>
                        <a:t>]</a:t>
                      </a:r>
                      <a:endParaRPr lang="en-GB" sz="1600" i="0" dirty="0"/>
                    </a:p>
                  </a:txBody>
                  <a:tcPr marL="68580" marR="68580" marT="34290" marB="34290">
                    <a:solidFill>
                      <a:schemeClr val="accent2"/>
                    </a:solidFill>
                  </a:tcPr>
                </a:tc>
              </a:tr>
            </a:tbl>
          </a:graphicData>
        </a:graphic>
      </p:graphicFrame>
      <p:sp>
        <p:nvSpPr>
          <p:cNvPr id="8" name="Right Arrow 7"/>
          <p:cNvSpPr/>
          <p:nvPr/>
        </p:nvSpPr>
        <p:spPr>
          <a:xfrm>
            <a:off x="2381821" y="2788718"/>
            <a:ext cx="739002" cy="768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9" name="Table 8"/>
          <p:cNvGraphicFramePr>
            <a:graphicFrameLocks noGrp="1"/>
          </p:cNvGraphicFramePr>
          <p:nvPr>
            <p:extLst>
              <p:ext uri="{D42A27DB-BD31-4B8C-83A1-F6EECF244321}">
                <p14:modId xmlns:p14="http://schemas.microsoft.com/office/powerpoint/2010/main" val="776653893"/>
              </p:ext>
            </p:extLst>
          </p:nvPr>
        </p:nvGraphicFramePr>
        <p:xfrm>
          <a:off x="3564219" y="1173018"/>
          <a:ext cx="5113625" cy="1249680"/>
        </p:xfrm>
        <a:graphic>
          <a:graphicData uri="http://schemas.openxmlformats.org/drawingml/2006/table">
            <a:tbl>
              <a:tblPr firstRow="1" bandRow="1">
                <a:tableStyleId>{5C22544A-7EE6-4342-B048-85BDC9FD1C3A}</a:tableStyleId>
              </a:tblPr>
              <a:tblGrid>
                <a:gridCol w="1172854"/>
                <a:gridCol w="527720"/>
                <a:gridCol w="932591"/>
                <a:gridCol w="2480460"/>
              </a:tblGrid>
              <a:tr h="222885">
                <a:tc>
                  <a:txBody>
                    <a:bodyPr/>
                    <a:lstStyle/>
                    <a:p>
                      <a:r>
                        <a:rPr lang="en-GB" sz="1600" b="1" i="0" dirty="0" smtClean="0"/>
                        <a:t>Users</a:t>
                      </a:r>
                      <a:endParaRPr lang="en-GB" sz="1600" b="1" i="0" dirty="0"/>
                    </a:p>
                  </a:txBody>
                  <a:tcPr marL="68580" marR="68580" marT="34290" marB="34290"/>
                </a:tc>
                <a:tc>
                  <a:txBody>
                    <a:bodyPr/>
                    <a:lstStyle/>
                    <a:p>
                      <a:endParaRPr lang="en-GB" sz="1600" b="1" i="0" dirty="0"/>
                    </a:p>
                  </a:txBody>
                  <a:tcPr marL="68580" marR="68580" marT="34290" marB="34290">
                    <a:noFill/>
                  </a:tcPr>
                </a:tc>
                <a:tc>
                  <a:txBody>
                    <a:bodyPr/>
                    <a:lstStyle/>
                    <a:p>
                      <a:endParaRPr lang="en-GB" sz="1600" b="1" i="0" dirty="0"/>
                    </a:p>
                  </a:txBody>
                  <a:tcPr marL="68580" marR="68580" marT="34290" marB="34290">
                    <a:noFill/>
                  </a:tcPr>
                </a:tc>
                <a:tc>
                  <a:txBody>
                    <a:bodyPr/>
                    <a:lstStyle/>
                    <a:p>
                      <a:endParaRPr lang="en-GB" sz="1600" b="1" i="0" dirty="0"/>
                    </a:p>
                  </a:txBody>
                  <a:tcPr marL="68580" marR="68580" marT="34290" marB="34290">
                    <a:noFill/>
                  </a:tcPr>
                </a:tc>
              </a:tr>
              <a:tr h="222885">
                <a:tc>
                  <a:txBody>
                    <a:bodyPr/>
                    <a:lstStyle/>
                    <a:p>
                      <a:r>
                        <a:rPr lang="en-GB" sz="1600" i="0" dirty="0" err="1" smtClean="0"/>
                        <a:t>UserCluster</a:t>
                      </a:r>
                      <a:endParaRPr lang="en-GB" sz="1600" i="0" dirty="0"/>
                    </a:p>
                  </a:txBody>
                  <a:tcPr marL="68580" marR="68580" marT="34290" marB="34290">
                    <a:solidFill>
                      <a:schemeClr val="accent3"/>
                    </a:solidFill>
                  </a:tcPr>
                </a:tc>
                <a:tc>
                  <a:txBody>
                    <a:bodyPr/>
                    <a:lstStyle/>
                    <a:p>
                      <a:r>
                        <a:rPr lang="en-US" sz="1600" i="0" dirty="0" err="1" smtClean="0"/>
                        <a:t>int</a:t>
                      </a:r>
                      <a:endParaRPr lang="en-GB" sz="1600" i="0" dirty="0"/>
                    </a:p>
                  </a:txBody>
                  <a:tcPr marL="68580" marR="68580" marT="34290" marB="34290">
                    <a:solidFill>
                      <a:schemeClr val="accent3"/>
                    </a:solidFill>
                  </a:tcPr>
                </a:tc>
                <a:tc>
                  <a:txBody>
                    <a:bodyPr/>
                    <a:lstStyle/>
                    <a:p>
                      <a:r>
                        <a:rPr lang="en-GB" sz="1600" i="0" dirty="0" smtClean="0"/>
                        <a:t>latent</a:t>
                      </a:r>
                      <a:endParaRPr lang="en-GB" sz="1600" i="0" dirty="0"/>
                    </a:p>
                  </a:txBody>
                  <a:tcPr marL="68580" marR="68580" marT="34290" marB="34290">
                    <a:solidFill>
                      <a:schemeClr val="accent3"/>
                    </a:solidFill>
                  </a:tcPr>
                </a:tc>
                <a:tc>
                  <a:txBody>
                    <a:bodyPr/>
                    <a:lstStyle/>
                    <a:p>
                      <a:r>
                        <a:rPr lang="en-GB" sz="1600" i="0" dirty="0" err="1" smtClean="0"/>
                        <a:t>CDiscrete</a:t>
                      </a:r>
                      <a:r>
                        <a:rPr lang="en-GB" sz="1600" i="0" baseline="0" dirty="0" smtClean="0"/>
                        <a:t>(N=4)</a:t>
                      </a:r>
                      <a:endParaRPr lang="en-GB" sz="1600" i="0" dirty="0"/>
                    </a:p>
                  </a:txBody>
                  <a:tcPr marL="68580" marR="68580" marT="34290" marB="34290">
                    <a:solidFill>
                      <a:schemeClr val="accent3"/>
                    </a:solidFill>
                  </a:tcPr>
                </a:tc>
              </a:tr>
              <a:tr h="222885">
                <a:tc>
                  <a:txBody>
                    <a:bodyPr/>
                    <a:lstStyle/>
                    <a:p>
                      <a:r>
                        <a:rPr lang="en-GB" sz="1600" i="0" dirty="0" smtClean="0"/>
                        <a:t>Gender</a:t>
                      </a:r>
                      <a:endParaRPr lang="en-GB" sz="1600" i="0" dirty="0"/>
                    </a:p>
                  </a:txBody>
                  <a:tcPr marL="68580" marR="68580" marT="34290" marB="34290">
                    <a:solidFill>
                      <a:schemeClr val="accent2"/>
                    </a:solidFill>
                  </a:tcPr>
                </a:tc>
                <a:tc>
                  <a:txBody>
                    <a:bodyPr/>
                    <a:lstStyle/>
                    <a:p>
                      <a:r>
                        <a:rPr lang="en-GB" sz="1600" i="0" dirty="0" smtClean="0"/>
                        <a:t>bool</a:t>
                      </a:r>
                      <a:endParaRPr lang="en-GB" sz="1600" i="0" dirty="0"/>
                    </a:p>
                  </a:txBody>
                  <a:tcPr marL="68580" marR="68580" marT="34290" marB="34290">
                    <a:solidFill>
                      <a:schemeClr val="accent2"/>
                    </a:solidFill>
                  </a:tcPr>
                </a:tc>
                <a:tc>
                  <a:txBody>
                    <a:bodyPr/>
                    <a:lstStyle/>
                    <a:p>
                      <a:r>
                        <a:rPr lang="en-GB" sz="1600" i="0" dirty="0" smtClean="0"/>
                        <a:t>output</a:t>
                      </a:r>
                      <a:endParaRPr lang="en-GB" sz="1600" i="0" dirty="0"/>
                    </a:p>
                  </a:txBody>
                  <a:tcPr marL="68580" marR="68580" marT="34290" marB="34290">
                    <a:solidFill>
                      <a:schemeClr val="accent2"/>
                    </a:solidFill>
                  </a:tcPr>
                </a:tc>
                <a:tc>
                  <a:txBody>
                    <a:bodyPr/>
                    <a:lstStyle/>
                    <a:p>
                      <a:r>
                        <a:rPr lang="en-GB" sz="1600" i="0" dirty="0" err="1" smtClean="0"/>
                        <a:t>CBernoulli</a:t>
                      </a:r>
                      <a:r>
                        <a:rPr lang="en-GB" sz="1600" i="0" dirty="0" smtClean="0"/>
                        <a:t>()</a:t>
                      </a:r>
                      <a:r>
                        <a:rPr lang="en-GB" sz="1600" i="0" baseline="0" dirty="0" smtClean="0"/>
                        <a:t>[</a:t>
                      </a:r>
                      <a:r>
                        <a:rPr lang="en-GB" sz="1600" i="0" baseline="0" dirty="0" err="1" smtClean="0"/>
                        <a:t>UserCluster</a:t>
                      </a:r>
                      <a:r>
                        <a:rPr lang="en-GB" sz="1600" i="0" baseline="0" dirty="0" smtClean="0"/>
                        <a:t>]</a:t>
                      </a:r>
                      <a:endParaRPr lang="en-GB" sz="1600" i="0" dirty="0"/>
                    </a:p>
                  </a:txBody>
                  <a:tcPr marL="68580" marR="68580" marT="34290" marB="34290">
                    <a:solidFill>
                      <a:schemeClr val="accent2"/>
                    </a:solidFill>
                  </a:tcPr>
                </a:tc>
              </a:tr>
              <a:tr h="222885">
                <a:tc>
                  <a:txBody>
                    <a:bodyPr/>
                    <a:lstStyle/>
                    <a:p>
                      <a:r>
                        <a:rPr lang="en-GB" sz="1600" i="0" dirty="0" smtClean="0"/>
                        <a:t>Age</a:t>
                      </a:r>
                      <a:endParaRPr lang="en-GB" sz="1600" i="0" dirty="0"/>
                    </a:p>
                  </a:txBody>
                  <a:tcPr marL="68580" marR="68580" marT="34290" marB="34290">
                    <a:solidFill>
                      <a:schemeClr val="accent2"/>
                    </a:solidFill>
                  </a:tcPr>
                </a:tc>
                <a:tc>
                  <a:txBody>
                    <a:bodyPr/>
                    <a:lstStyle/>
                    <a:p>
                      <a:r>
                        <a:rPr lang="en-US" sz="1600" i="0" dirty="0" err="1" smtClean="0"/>
                        <a:t>int</a:t>
                      </a:r>
                      <a:endParaRPr lang="en-GB" sz="1600" i="0" dirty="0"/>
                    </a:p>
                  </a:txBody>
                  <a:tcPr marL="68580" marR="68580" marT="34290" marB="34290">
                    <a:solidFill>
                      <a:schemeClr val="accent2"/>
                    </a:solidFill>
                  </a:tcPr>
                </a:tc>
                <a:tc>
                  <a:txBody>
                    <a:bodyPr/>
                    <a:lstStyle/>
                    <a:p>
                      <a:r>
                        <a:rPr lang="en-GB" sz="1600" i="0" dirty="0" smtClean="0"/>
                        <a:t>output</a:t>
                      </a:r>
                      <a:endParaRPr lang="en-GB" sz="1600" i="0" dirty="0"/>
                    </a:p>
                  </a:txBody>
                  <a:tcPr marL="68580" marR="68580" marT="34290" marB="34290">
                    <a:solidFill>
                      <a:schemeClr val="accent2"/>
                    </a:solidFill>
                  </a:tcPr>
                </a:tc>
                <a:tc>
                  <a:txBody>
                    <a:bodyPr/>
                    <a:lstStyle/>
                    <a:p>
                      <a:r>
                        <a:rPr lang="en-GB" sz="1600" i="0" dirty="0" err="1" smtClean="0"/>
                        <a:t>CDiscrete</a:t>
                      </a:r>
                      <a:r>
                        <a:rPr lang="en-GB" sz="1600" i="0" baseline="0" dirty="0" smtClean="0"/>
                        <a:t>(N=4)[</a:t>
                      </a:r>
                      <a:r>
                        <a:rPr lang="en-GB" sz="1600" i="0" baseline="0" dirty="0" err="1" smtClean="0"/>
                        <a:t>UserCluster</a:t>
                      </a:r>
                      <a:r>
                        <a:rPr lang="en-GB" sz="1600" i="0" baseline="0" dirty="0" smtClean="0"/>
                        <a:t>]</a:t>
                      </a:r>
                      <a:endParaRPr lang="en-GB" sz="1600" i="0" dirty="0"/>
                    </a:p>
                  </a:txBody>
                  <a:tcPr marL="68580" marR="68580" marT="34290" marB="34290">
                    <a:solidFill>
                      <a:schemeClr val="accent2"/>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77310462"/>
              </p:ext>
            </p:extLst>
          </p:nvPr>
        </p:nvGraphicFramePr>
        <p:xfrm>
          <a:off x="3489739" y="3999136"/>
          <a:ext cx="5226722" cy="1737360"/>
        </p:xfrm>
        <a:graphic>
          <a:graphicData uri="http://schemas.openxmlformats.org/drawingml/2006/table">
            <a:tbl>
              <a:tblPr firstRow="1" bandRow="1">
                <a:tableStyleId>{5C22544A-7EE6-4342-B048-85BDC9FD1C3A}</a:tableStyleId>
              </a:tblPr>
              <a:tblGrid>
                <a:gridCol w="913547"/>
                <a:gridCol w="1241946"/>
                <a:gridCol w="735094"/>
                <a:gridCol w="2336135"/>
              </a:tblGrid>
              <a:tr h="222885">
                <a:tc>
                  <a:txBody>
                    <a:bodyPr/>
                    <a:lstStyle/>
                    <a:p>
                      <a:r>
                        <a:rPr lang="en-GB" sz="1600" b="1" i="0" dirty="0" smtClean="0"/>
                        <a:t>Ratings</a:t>
                      </a:r>
                      <a:endParaRPr lang="en-GB" sz="1600" b="1" i="0" dirty="0"/>
                    </a:p>
                  </a:txBody>
                  <a:tcPr marL="68580" marR="68580" marT="34290" marB="34290"/>
                </a:tc>
                <a:tc>
                  <a:txBody>
                    <a:bodyPr/>
                    <a:lstStyle/>
                    <a:p>
                      <a:endParaRPr lang="en-GB" sz="1600" b="1" i="0" dirty="0"/>
                    </a:p>
                  </a:txBody>
                  <a:tcPr marL="68580" marR="68580" marT="34290" marB="34290">
                    <a:noFill/>
                  </a:tcPr>
                </a:tc>
                <a:tc>
                  <a:txBody>
                    <a:bodyPr/>
                    <a:lstStyle/>
                    <a:p>
                      <a:endParaRPr lang="en-GB" sz="1600" b="1" i="0" dirty="0"/>
                    </a:p>
                  </a:txBody>
                  <a:tcPr marL="68580" marR="68580" marT="34290" marB="34290">
                    <a:noFill/>
                  </a:tcPr>
                </a:tc>
                <a:tc>
                  <a:txBody>
                    <a:bodyPr/>
                    <a:lstStyle/>
                    <a:p>
                      <a:endParaRPr lang="en-GB" sz="1600" b="1" i="0" dirty="0"/>
                    </a:p>
                  </a:txBody>
                  <a:tcPr marL="68580" marR="68580" marT="34290" marB="34290">
                    <a:noFill/>
                  </a:tcPr>
                </a:tc>
              </a:tr>
              <a:tr h="222885">
                <a:tc>
                  <a:txBody>
                    <a:bodyPr/>
                    <a:lstStyle/>
                    <a:p>
                      <a:r>
                        <a:rPr lang="en-GB" sz="1600" i="0" dirty="0" err="1" smtClean="0"/>
                        <a:t>UserID</a:t>
                      </a:r>
                      <a:endParaRPr lang="en-GB" sz="1600" i="0" dirty="0"/>
                    </a:p>
                  </a:txBody>
                  <a:tcPr marL="68580" marR="68580" marT="34290" marB="34290">
                    <a:solidFill>
                      <a:schemeClr val="accent1"/>
                    </a:solidFill>
                  </a:tcPr>
                </a:tc>
                <a:tc>
                  <a:txBody>
                    <a:bodyPr/>
                    <a:lstStyle/>
                    <a:p>
                      <a:r>
                        <a:rPr lang="en-GB" sz="1600" i="0" dirty="0" smtClean="0"/>
                        <a:t>link(Users)</a:t>
                      </a:r>
                      <a:endParaRPr lang="en-GB" sz="1600" i="0" dirty="0"/>
                    </a:p>
                  </a:txBody>
                  <a:tcPr marL="68580" marR="68580" marT="34290" marB="34290">
                    <a:solidFill>
                      <a:schemeClr val="accent1"/>
                    </a:solidFill>
                  </a:tcPr>
                </a:tc>
                <a:tc>
                  <a:txBody>
                    <a:bodyPr/>
                    <a:lstStyle/>
                    <a:p>
                      <a:r>
                        <a:rPr lang="en-GB" sz="1600" i="0" dirty="0" smtClean="0"/>
                        <a:t>input</a:t>
                      </a:r>
                      <a:endParaRPr lang="en-GB" sz="1600" i="0" dirty="0"/>
                    </a:p>
                  </a:txBody>
                  <a:tcPr marL="68580" marR="68580" marT="34290" marB="34290">
                    <a:solidFill>
                      <a:schemeClr val="accent1"/>
                    </a:solidFill>
                  </a:tcPr>
                </a:tc>
                <a:tc>
                  <a:txBody>
                    <a:bodyPr/>
                    <a:lstStyle/>
                    <a:p>
                      <a:endParaRPr lang="en-GB" sz="1600" i="0" dirty="0" smtClean="0"/>
                    </a:p>
                  </a:txBody>
                  <a:tcPr marL="68580" marR="68580" marT="34290" marB="34290">
                    <a:solidFill>
                      <a:schemeClr val="accent1"/>
                    </a:solidFill>
                  </a:tcPr>
                </a:tc>
              </a:tr>
              <a:tr h="222885">
                <a:tc>
                  <a:txBody>
                    <a:bodyPr/>
                    <a:lstStyle/>
                    <a:p>
                      <a:r>
                        <a:rPr lang="en-GB" sz="1600" i="0" dirty="0" err="1" smtClean="0"/>
                        <a:t>MovieID</a:t>
                      </a:r>
                      <a:endParaRPr lang="en-GB" sz="1600" i="0" dirty="0"/>
                    </a:p>
                  </a:txBody>
                  <a:tcPr marL="68580" marR="68580" marT="34290" marB="34290">
                    <a:solidFill>
                      <a:schemeClr val="accent1"/>
                    </a:solidFill>
                  </a:tcPr>
                </a:tc>
                <a:tc>
                  <a:txBody>
                    <a:bodyPr/>
                    <a:lstStyle/>
                    <a:p>
                      <a:r>
                        <a:rPr lang="en-GB" sz="1600" i="0" dirty="0" smtClean="0"/>
                        <a:t>link(Movies)</a:t>
                      </a:r>
                      <a:endParaRPr lang="en-GB" sz="1600" i="0" dirty="0"/>
                    </a:p>
                  </a:txBody>
                  <a:tcPr marL="68580" marR="68580" marT="34290" marB="34290">
                    <a:solidFill>
                      <a:schemeClr val="accent1"/>
                    </a:solidFill>
                  </a:tcPr>
                </a:tc>
                <a:tc>
                  <a:txBody>
                    <a:bodyPr/>
                    <a:lstStyle/>
                    <a:p>
                      <a:r>
                        <a:rPr lang="en-GB" sz="1600" i="0" dirty="0" smtClean="0"/>
                        <a:t>input</a:t>
                      </a:r>
                      <a:endParaRPr lang="en-GB" sz="1600" i="0" dirty="0"/>
                    </a:p>
                  </a:txBody>
                  <a:tcPr marL="68580" marR="68580" marT="34290" marB="34290">
                    <a:solidFill>
                      <a:schemeClr val="accent1"/>
                    </a:solidFill>
                  </a:tcPr>
                </a:tc>
                <a:tc>
                  <a:txBody>
                    <a:bodyPr/>
                    <a:lstStyle/>
                    <a:p>
                      <a:endParaRPr lang="en-GB" sz="1600" i="0" dirty="0" smtClean="0"/>
                    </a:p>
                  </a:txBody>
                  <a:tcPr marL="68580" marR="68580" marT="34290" marB="34290">
                    <a:solidFill>
                      <a:schemeClr val="accent1"/>
                    </a:solidFill>
                  </a:tcPr>
                </a:tc>
              </a:tr>
              <a:tr h="222885">
                <a:tc>
                  <a:txBody>
                    <a:bodyPr/>
                    <a:lstStyle/>
                    <a:p>
                      <a:r>
                        <a:rPr lang="en-GB" sz="1600" i="0" dirty="0" smtClean="0"/>
                        <a:t>Score</a:t>
                      </a:r>
                      <a:endParaRPr lang="en-GB" sz="1600" i="0" dirty="0"/>
                    </a:p>
                  </a:txBody>
                  <a:tcPr marL="68580" marR="68580" marT="34290" marB="34290">
                    <a:solidFill>
                      <a:schemeClr val="accent2"/>
                    </a:solidFill>
                  </a:tcPr>
                </a:tc>
                <a:tc>
                  <a:txBody>
                    <a:bodyPr/>
                    <a:lstStyle/>
                    <a:p>
                      <a:r>
                        <a:rPr lang="en-US" sz="1600" i="0" dirty="0" err="1" smtClean="0"/>
                        <a:t>int</a:t>
                      </a:r>
                      <a:endParaRPr lang="en-GB" sz="1600" i="0" dirty="0"/>
                    </a:p>
                  </a:txBody>
                  <a:tcPr marL="68580" marR="68580" marT="34290" marB="34290">
                    <a:solidFill>
                      <a:schemeClr val="accent2"/>
                    </a:solidFill>
                  </a:tcPr>
                </a:tc>
                <a:tc>
                  <a:txBody>
                    <a:bodyPr/>
                    <a:lstStyle/>
                    <a:p>
                      <a:r>
                        <a:rPr lang="en-GB" sz="1600" i="0" dirty="0" smtClean="0"/>
                        <a:t>output</a:t>
                      </a:r>
                      <a:endParaRPr lang="en-GB" sz="1600" i="0" dirty="0"/>
                    </a:p>
                  </a:txBody>
                  <a:tcPr marL="68580" marR="68580" marT="34290" marB="34290">
                    <a:solidFill>
                      <a:schemeClr val="accent2"/>
                    </a:solidFill>
                  </a:tcPr>
                </a:tc>
                <a:tc>
                  <a:txBody>
                    <a:bodyPr/>
                    <a:lstStyle/>
                    <a:p>
                      <a:r>
                        <a:rPr lang="en-GB" sz="1600" i="0" baseline="0" dirty="0" err="1" smtClean="0"/>
                        <a:t>CDiscrete</a:t>
                      </a:r>
                      <a:r>
                        <a:rPr lang="en-GB" sz="1600" i="0" baseline="0" dirty="0" smtClean="0"/>
                        <a:t>(N=5)</a:t>
                      </a:r>
                      <a:br>
                        <a:rPr lang="en-GB" sz="1600" i="0" baseline="0" dirty="0" smtClean="0"/>
                      </a:br>
                      <a:r>
                        <a:rPr lang="en-GB" sz="1600" i="0" baseline="0" dirty="0" smtClean="0"/>
                        <a:t>  [</a:t>
                      </a:r>
                      <a:r>
                        <a:rPr lang="en-GB" sz="1600" i="0" baseline="0" dirty="0" err="1" smtClean="0"/>
                        <a:t>UserID.UserCluster</a:t>
                      </a:r>
                      <a:r>
                        <a:rPr lang="en-GB" sz="1600" i="0" baseline="0" dirty="0" smtClean="0"/>
                        <a:t>]</a:t>
                      </a:r>
                      <a:br>
                        <a:rPr lang="en-GB" sz="1600" i="0" baseline="0" dirty="0" smtClean="0"/>
                      </a:br>
                      <a:r>
                        <a:rPr lang="en-GB" sz="1600" i="0" baseline="0" dirty="0" smtClean="0"/>
                        <a:t>  [</a:t>
                      </a:r>
                      <a:r>
                        <a:rPr lang="en-GB" sz="1600" i="0" baseline="0" dirty="0" err="1" smtClean="0"/>
                        <a:t>MovieID.MovieCluster</a:t>
                      </a:r>
                      <a:r>
                        <a:rPr lang="en-GB" sz="1600" i="0" baseline="0" dirty="0" smtClean="0"/>
                        <a:t>]</a:t>
                      </a:r>
                    </a:p>
                  </a:txBody>
                  <a:tcPr marL="68580" marR="68580" marT="34290" marB="34290">
                    <a:solidFill>
                      <a:schemeClr val="accent2"/>
                    </a:solidFill>
                  </a:tcPr>
                </a:tc>
              </a:tr>
            </a:tbl>
          </a:graphicData>
        </a:graphic>
      </p:graphicFrame>
      <p:sp>
        <p:nvSpPr>
          <p:cNvPr id="2" name="Title 1"/>
          <p:cNvSpPr>
            <a:spLocks noGrp="1"/>
          </p:cNvSpPr>
          <p:nvPr>
            <p:ph type="title"/>
          </p:nvPr>
        </p:nvSpPr>
        <p:spPr>
          <a:xfrm>
            <a:off x="628650" y="365127"/>
            <a:ext cx="7886700" cy="882050"/>
          </a:xfrm>
        </p:spPr>
        <p:txBody>
          <a:bodyPr/>
          <a:lstStyle/>
          <a:p>
            <a:r>
              <a:rPr lang="en-GB" dirty="0" smtClean="0"/>
              <a:t>Automatic Model Suggestion</a:t>
            </a:r>
            <a:endParaRPr lang="en-GB" dirty="0"/>
          </a:p>
        </p:txBody>
      </p:sp>
      <p:sp>
        <p:nvSpPr>
          <p:cNvPr id="12" name="Content Placeholder 11"/>
          <p:cNvSpPr>
            <a:spLocks noGrp="1"/>
          </p:cNvSpPr>
          <p:nvPr>
            <p:ph idx="1"/>
          </p:nvPr>
        </p:nvSpPr>
        <p:spPr>
          <a:xfrm>
            <a:off x="647700" y="5867399"/>
            <a:ext cx="8279730" cy="944703"/>
          </a:xfrm>
        </p:spPr>
        <p:txBody>
          <a:bodyPr>
            <a:normAutofit/>
          </a:bodyPr>
          <a:lstStyle/>
          <a:p>
            <a:pPr marL="0" indent="0">
              <a:buNone/>
            </a:pPr>
            <a:r>
              <a:rPr lang="en-GB" dirty="0" smtClean="0"/>
              <a:t>Model expressions allow us to recast early work on model suggestion as </a:t>
            </a:r>
            <a:r>
              <a:rPr lang="en-GB" b="1" dirty="0" smtClean="0">
                <a:solidFill>
                  <a:srgbClr val="FF0000"/>
                </a:solidFill>
              </a:rPr>
              <a:t>probabilistic </a:t>
            </a:r>
            <a:r>
              <a:rPr lang="en-GB" b="1" dirty="0" err="1" smtClean="0">
                <a:solidFill>
                  <a:srgbClr val="FF0000"/>
                </a:solidFill>
              </a:rPr>
              <a:t>metaprogramming</a:t>
            </a:r>
            <a:endParaRPr lang="en-GB" b="1" dirty="0">
              <a:solidFill>
                <a:srgbClr val="FF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935972958"/>
              </p:ext>
            </p:extLst>
          </p:nvPr>
        </p:nvGraphicFramePr>
        <p:xfrm>
          <a:off x="0" y="1247177"/>
          <a:ext cx="2884783" cy="3618402"/>
        </p:xfrm>
        <a:graphic>
          <a:graphicData uri="http://schemas.openxmlformats.org/presentationml/2006/ole">
            <mc:AlternateContent xmlns:mc="http://schemas.openxmlformats.org/markup-compatibility/2006">
              <mc:Choice xmlns:v="urn:schemas-microsoft-com:vml" Requires="v">
                <p:oleObj spid="_x0000_s8299" name="Visio" r:id="rId4" imgW="2095551" imgH="2627533" progId="Visio.Drawing.11">
                  <p:embed/>
                </p:oleObj>
              </mc:Choice>
              <mc:Fallback>
                <p:oleObj name="Visio" r:id="rId4" imgW="2095551" imgH="262753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47177"/>
                        <a:ext cx="2884783" cy="3618402"/>
                      </a:xfrm>
                      <a:prstGeom prst="rect">
                        <a:avLst/>
                      </a:prstGeom>
                      <a:noFill/>
                      <a:ln>
                        <a:noFill/>
                      </a:ln>
                    </p:spPr>
                  </p:pic>
                </p:oleObj>
              </mc:Fallback>
            </mc:AlternateContent>
          </a:graphicData>
        </a:graphic>
      </p:graphicFrame>
      <p:pic>
        <p:nvPicPr>
          <p:cNvPr id="3" name="Picture 2"/>
          <p:cNvPicPr>
            <a:picLocks noChangeAspect="1"/>
          </p:cNvPicPr>
          <p:nvPr/>
        </p:nvPicPr>
        <p:blipFill>
          <a:blip r:embed="rId6"/>
          <a:stretch>
            <a:fillRect/>
          </a:stretch>
        </p:blipFill>
        <p:spPr>
          <a:xfrm>
            <a:off x="9955924" y="1690689"/>
            <a:ext cx="2939632" cy="1119029"/>
          </a:xfrm>
          <a:prstGeom prst="rect">
            <a:avLst/>
          </a:prstGeom>
        </p:spPr>
      </p:pic>
      <p:sp>
        <p:nvSpPr>
          <p:cNvPr id="7" name="TextBox 6"/>
          <p:cNvSpPr txBox="1"/>
          <p:nvPr/>
        </p:nvSpPr>
        <p:spPr>
          <a:xfrm>
            <a:off x="5596690" y="78494"/>
            <a:ext cx="3951027" cy="300082"/>
          </a:xfrm>
          <a:prstGeom prst="rect">
            <a:avLst/>
          </a:prstGeom>
          <a:noFill/>
        </p:spPr>
        <p:txBody>
          <a:bodyPr wrap="square" rtlCol="0">
            <a:spAutoFit/>
          </a:bodyPr>
          <a:lstStyle/>
          <a:p>
            <a:r>
              <a:rPr lang="en-GB" sz="1350" dirty="0" err="1"/>
              <a:t>InfernoDB</a:t>
            </a:r>
            <a:r>
              <a:rPr lang="en-GB" sz="1350" dirty="0"/>
              <a:t> – Sameer Singh, Thore </a:t>
            </a:r>
            <a:r>
              <a:rPr lang="en-GB" sz="1350" dirty="0" smtClean="0"/>
              <a:t>Graepel (2012)</a:t>
            </a:r>
            <a:endParaRPr lang="en-GB" sz="1350" dirty="0"/>
          </a:p>
        </p:txBody>
      </p:sp>
    </p:spTree>
    <p:extLst>
      <p:ext uri="{BB962C8B-B14F-4D97-AF65-F5344CB8AC3E}">
        <p14:creationId xmlns:p14="http://schemas.microsoft.com/office/powerpoint/2010/main" val="145885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Tabular Summary</a:t>
            </a:r>
            <a:endParaRPr lang="en-GB" dirty="0"/>
          </a:p>
        </p:txBody>
      </p:sp>
      <p:sp>
        <p:nvSpPr>
          <p:cNvPr id="3" name="Content Placeholder 2"/>
          <p:cNvSpPr>
            <a:spLocks noGrp="1"/>
          </p:cNvSpPr>
          <p:nvPr>
            <p:ph idx="1"/>
          </p:nvPr>
        </p:nvSpPr>
        <p:spPr>
          <a:xfrm>
            <a:off x="627500" y="1560389"/>
            <a:ext cx="7886700" cy="4351338"/>
          </a:xfrm>
        </p:spPr>
        <p:txBody>
          <a:bodyPr>
            <a:normAutofit lnSpcReduction="10000"/>
          </a:bodyPr>
          <a:lstStyle/>
          <a:p>
            <a:r>
              <a:rPr lang="en-GB" sz="2400" dirty="0" smtClean="0"/>
              <a:t>A DSL and Excel plug-in for model based ML.</a:t>
            </a:r>
          </a:p>
          <a:p>
            <a:r>
              <a:rPr lang="en-GB" sz="2400" dirty="0" smtClean="0"/>
              <a:t>Aimed a non-expert data enthusiasts.</a:t>
            </a:r>
          </a:p>
          <a:p>
            <a:r>
              <a:rPr lang="en-GB" sz="2400" dirty="0" smtClean="0"/>
              <a:t>Programs </a:t>
            </a:r>
            <a:r>
              <a:rPr lang="en-GB" sz="2400" dirty="0"/>
              <a:t>are probabilistic annotations on existing </a:t>
            </a:r>
            <a:r>
              <a:rPr lang="en-GB" sz="2400" dirty="0" smtClean="0"/>
              <a:t>schemas.</a:t>
            </a:r>
          </a:p>
          <a:p>
            <a:r>
              <a:rPr lang="en-GB" sz="2400" dirty="0" smtClean="0"/>
              <a:t>More concise, scalable notation than factor graphs.</a:t>
            </a:r>
          </a:p>
          <a:p>
            <a:r>
              <a:rPr lang="en-GB" sz="2400" dirty="0" smtClean="0"/>
              <a:t>Higher level of abstraction (tables, functions, indexing, dependent types)</a:t>
            </a:r>
            <a:endParaRPr lang="en-GB" sz="2400" dirty="0"/>
          </a:p>
          <a:p>
            <a:r>
              <a:rPr lang="en-GB" sz="2400" dirty="0" smtClean="0"/>
              <a:t>Work in progress: automatic suggestion of models from schemas.</a:t>
            </a:r>
          </a:p>
          <a:p>
            <a:r>
              <a:rPr lang="en-GB" sz="2400" b="1" dirty="0" smtClean="0"/>
              <a:t>Download:               </a:t>
            </a:r>
            <a:r>
              <a:rPr lang="en-GB" sz="3200" b="1" dirty="0" smtClean="0">
                <a:solidFill>
                  <a:srgbClr val="FF0000"/>
                </a:solidFill>
                <a:hlinkClick r:id="rId2"/>
              </a:rPr>
              <a:t>http</a:t>
            </a:r>
            <a:r>
              <a:rPr lang="en-GB" sz="3200" b="1" dirty="0">
                <a:solidFill>
                  <a:srgbClr val="FF0000"/>
                </a:solidFill>
                <a:hlinkClick r:id="rId2"/>
              </a:rPr>
              <a:t>://</a:t>
            </a:r>
            <a:r>
              <a:rPr lang="en-GB" sz="3200" dirty="0" smtClean="0">
                <a:solidFill>
                  <a:srgbClr val="FF0000"/>
                </a:solidFill>
                <a:hlinkClick r:id="rId2"/>
              </a:rPr>
              <a:t>research.microsoft.com/tabular</a:t>
            </a:r>
            <a:r>
              <a:rPr lang="en-GB" sz="3200" dirty="0" smtClean="0">
                <a:solidFill>
                  <a:srgbClr val="FF0000"/>
                </a:solidFill>
              </a:rPr>
              <a:t> </a:t>
            </a:r>
            <a:endParaRPr lang="en-GB" sz="3200" dirty="0" smtClean="0"/>
          </a:p>
          <a:p>
            <a:r>
              <a:rPr lang="en-GB" sz="2400" dirty="0" smtClean="0"/>
              <a:t>See me for a demo!</a:t>
            </a:r>
          </a:p>
          <a:p>
            <a:pPr marL="0" indent="0">
              <a:buNone/>
            </a:pPr>
            <a:endParaRPr lang="en-GB" sz="2400" dirty="0"/>
          </a:p>
          <a:p>
            <a:endParaRPr lang="en-GB" sz="2400" dirty="0"/>
          </a:p>
        </p:txBody>
      </p:sp>
      <p:sp>
        <p:nvSpPr>
          <p:cNvPr id="6" name="Slide Number Placeholder 5"/>
          <p:cNvSpPr>
            <a:spLocks noGrp="1"/>
          </p:cNvSpPr>
          <p:nvPr>
            <p:ph type="sldNum" sz="quarter" idx="12"/>
          </p:nvPr>
        </p:nvSpPr>
        <p:spPr/>
        <p:txBody>
          <a:bodyPr/>
          <a:lstStyle/>
          <a:p>
            <a:fld id="{0FB3D110-65DF-4D23-960E-5B67D967660A}" type="slidenum">
              <a:rPr lang="en-GB" smtClean="0"/>
              <a:t>31</a:t>
            </a:fld>
            <a:endParaRPr lang="en-GB"/>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3052" y="5468384"/>
            <a:ext cx="1109882" cy="125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543050" y="5911727"/>
            <a:ext cx="5943600" cy="507831"/>
          </a:xfrm>
          <a:prstGeom prst="rect">
            <a:avLst/>
          </a:prstGeom>
        </p:spPr>
        <p:txBody>
          <a:bodyPr wrap="square">
            <a:spAutoFit/>
          </a:bodyPr>
          <a:lstStyle/>
          <a:p>
            <a:pPr algn="ctr"/>
            <a:r>
              <a:rPr lang="en-GB" sz="2700" dirty="0">
                <a:hlinkClick r:id="rId4"/>
              </a:rPr>
              <a:t>http://research.microsoft.com/infernet</a:t>
            </a:r>
            <a:r>
              <a:rPr lang="en-GB" sz="2700" dirty="0"/>
              <a:t> </a:t>
            </a:r>
          </a:p>
        </p:txBody>
      </p:sp>
    </p:spTree>
    <p:extLst>
      <p:ext uri="{BB962C8B-B14F-4D97-AF65-F5344CB8AC3E}">
        <p14:creationId xmlns:p14="http://schemas.microsoft.com/office/powerpoint/2010/main" val="1647208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Tabular Contributions</a:t>
            </a:r>
            <a:endParaRPr lang="en-GB" dirty="0"/>
          </a:p>
        </p:txBody>
      </p:sp>
      <p:sp>
        <p:nvSpPr>
          <p:cNvPr id="3" name="Content Placeholder 2"/>
          <p:cNvSpPr>
            <a:spLocks noGrp="1"/>
          </p:cNvSpPr>
          <p:nvPr>
            <p:ph idx="1"/>
          </p:nvPr>
        </p:nvSpPr>
        <p:spPr/>
        <p:txBody>
          <a:bodyPr>
            <a:normAutofit/>
          </a:bodyPr>
          <a:lstStyle/>
          <a:p>
            <a:r>
              <a:rPr lang="en-GB" sz="2400" dirty="0"/>
              <a:t>Programs are probabilistic annotations on existing </a:t>
            </a:r>
            <a:r>
              <a:rPr lang="en-GB" sz="2400" dirty="0" smtClean="0"/>
              <a:t>schemas.</a:t>
            </a:r>
            <a:endParaRPr lang="en-GB" sz="2400" dirty="0"/>
          </a:p>
          <a:p>
            <a:r>
              <a:rPr lang="en-GB" sz="2400" dirty="0" smtClean="0"/>
              <a:t>Columns marked as</a:t>
            </a:r>
            <a:r>
              <a:rPr lang="en-GB" sz="2400" b="1" dirty="0">
                <a:solidFill>
                  <a:srgbClr val="FF0000"/>
                </a:solidFill>
              </a:rPr>
              <a:t> </a:t>
            </a:r>
            <a:r>
              <a:rPr lang="en-GB" sz="2400" b="1" dirty="0" smtClean="0">
                <a:solidFill>
                  <a:srgbClr val="FF0000"/>
                </a:solidFill>
              </a:rPr>
              <a:t>hyper</a:t>
            </a:r>
            <a:r>
              <a:rPr lang="en-GB" sz="2400" dirty="0" smtClean="0"/>
              <a:t>, </a:t>
            </a:r>
            <a:r>
              <a:rPr lang="en-GB" sz="2400" b="1" dirty="0" err="1" smtClean="0">
                <a:solidFill>
                  <a:srgbClr val="FF0000"/>
                </a:solidFill>
              </a:rPr>
              <a:t>param</a:t>
            </a:r>
            <a:r>
              <a:rPr lang="en-GB" sz="2400" dirty="0" smtClean="0"/>
              <a:t>, </a:t>
            </a:r>
            <a:r>
              <a:rPr lang="en-GB" sz="2400" b="1" dirty="0" smtClean="0">
                <a:solidFill>
                  <a:srgbClr val="FF0000"/>
                </a:solidFill>
              </a:rPr>
              <a:t>input</a:t>
            </a:r>
            <a:r>
              <a:rPr lang="en-GB" sz="2400" dirty="0"/>
              <a:t>, </a:t>
            </a:r>
            <a:r>
              <a:rPr lang="en-GB" sz="2400" b="1" dirty="0" smtClean="0">
                <a:solidFill>
                  <a:srgbClr val="FF0000"/>
                </a:solidFill>
              </a:rPr>
              <a:t>output</a:t>
            </a:r>
            <a:r>
              <a:rPr lang="en-GB" sz="2400" dirty="0" smtClean="0"/>
              <a:t>, or </a:t>
            </a:r>
            <a:r>
              <a:rPr lang="en-GB" sz="2400" b="1" dirty="0" smtClean="0">
                <a:solidFill>
                  <a:srgbClr val="FF0000"/>
                </a:solidFill>
              </a:rPr>
              <a:t>latent</a:t>
            </a:r>
            <a:r>
              <a:rPr lang="en-GB" sz="2400" dirty="0"/>
              <a:t> </a:t>
            </a:r>
            <a:r>
              <a:rPr lang="en-GB" sz="2400" dirty="0" smtClean="0"/>
              <a:t>so as to define factor graphs with plates and parameters.</a:t>
            </a:r>
            <a:endParaRPr lang="en-GB" sz="2400" dirty="0"/>
          </a:p>
          <a:p>
            <a:r>
              <a:rPr lang="en-GB" sz="2400" b="1" dirty="0">
                <a:solidFill>
                  <a:srgbClr val="FF0000"/>
                </a:solidFill>
              </a:rPr>
              <a:t>Query-by-latent-column</a:t>
            </a:r>
            <a:r>
              <a:rPr lang="en-GB" sz="2400" dirty="0"/>
              <a:t> and </a:t>
            </a:r>
            <a:r>
              <a:rPr lang="en-GB" sz="2400" b="1" dirty="0" smtClean="0">
                <a:solidFill>
                  <a:srgbClr val="FF0000"/>
                </a:solidFill>
              </a:rPr>
              <a:t>query-by-missing-value.</a:t>
            </a:r>
            <a:endParaRPr lang="en-GB" sz="2400" dirty="0"/>
          </a:p>
          <a:p>
            <a:r>
              <a:rPr lang="en-GB" sz="2400" dirty="0"/>
              <a:t>A grammar of model </a:t>
            </a:r>
            <a:r>
              <a:rPr lang="en-GB" sz="2400" dirty="0" smtClean="0"/>
              <a:t>expressions to assemble complex hierarchical factor graphs:</a:t>
            </a:r>
          </a:p>
          <a:p>
            <a:endParaRPr lang="en-GB" sz="2400" dirty="0"/>
          </a:p>
          <a:p>
            <a:r>
              <a:rPr lang="en-GB" sz="2400" dirty="0" smtClean="0"/>
              <a:t>Work in progress: functions and dependent types, time series, automatic suggestion of models from schemas</a:t>
            </a:r>
            <a:endParaRPr lang="en-GB" sz="2400" dirty="0"/>
          </a:p>
        </p:txBody>
      </p:sp>
      <p:sp>
        <p:nvSpPr>
          <p:cNvPr id="6" name="Slide Number Placeholder 5"/>
          <p:cNvSpPr>
            <a:spLocks noGrp="1"/>
          </p:cNvSpPr>
          <p:nvPr>
            <p:ph type="sldNum" sz="quarter" idx="12"/>
          </p:nvPr>
        </p:nvSpPr>
        <p:spPr/>
        <p:txBody>
          <a:bodyPr/>
          <a:lstStyle/>
          <a:p>
            <a:fld id="{0FB3D110-65DF-4D23-960E-5B67D967660A}" type="slidenum">
              <a:rPr lang="en-GB" smtClean="0"/>
              <a:t>32</a:t>
            </a:fld>
            <a:endParaRPr lang="en-GB"/>
          </a:p>
        </p:txBody>
      </p:sp>
      <p:sp>
        <p:nvSpPr>
          <p:cNvPr id="7" name="Rectangle 6"/>
          <p:cNvSpPr/>
          <p:nvPr/>
        </p:nvSpPr>
        <p:spPr>
          <a:xfrm>
            <a:off x="2280763" y="6259811"/>
            <a:ext cx="4717638" cy="461665"/>
          </a:xfrm>
          <a:prstGeom prst="rect">
            <a:avLst/>
          </a:prstGeom>
        </p:spPr>
        <p:txBody>
          <a:bodyPr wrap="none">
            <a:spAutoFit/>
          </a:bodyPr>
          <a:lstStyle/>
          <a:p>
            <a:r>
              <a:rPr lang="en-GB" sz="2400" b="1" dirty="0">
                <a:solidFill>
                  <a:srgbClr val="FF0000"/>
                </a:solidFill>
              </a:rPr>
              <a:t>http://research.microsoft.com/fun </a:t>
            </a:r>
          </a:p>
        </p:txBody>
      </p:sp>
      <p:sp>
        <p:nvSpPr>
          <p:cNvPr id="4" name="TextBox 3"/>
          <p:cNvSpPr txBox="1"/>
          <p:nvPr/>
        </p:nvSpPr>
        <p:spPr>
          <a:xfrm>
            <a:off x="1944149" y="4244453"/>
            <a:ext cx="5390866" cy="461665"/>
          </a:xfrm>
          <a:prstGeom prst="rect">
            <a:avLst/>
          </a:prstGeom>
          <a:solidFill>
            <a:schemeClr val="bg2"/>
          </a:solidFill>
        </p:spPr>
        <p:txBody>
          <a:bodyPr wrap="square" rtlCol="0">
            <a:spAutoFit/>
          </a:bodyPr>
          <a:lstStyle/>
          <a:p>
            <a:pPr lvl="0"/>
            <a:r>
              <a:rPr lang="en-GB" sz="2400" i="1" dirty="0">
                <a:solidFill>
                  <a:prstClr val="black"/>
                </a:solidFill>
              </a:rPr>
              <a:t>M</a:t>
            </a:r>
            <a:r>
              <a:rPr lang="en-GB" sz="2400" dirty="0">
                <a:solidFill>
                  <a:prstClr val="black"/>
                </a:solidFill>
              </a:rPr>
              <a:t> ::= </a:t>
            </a:r>
            <a:r>
              <a:rPr lang="en-GB" sz="2400" i="1" dirty="0">
                <a:solidFill>
                  <a:prstClr val="black"/>
                </a:solidFill>
              </a:rPr>
              <a:t>E</a:t>
            </a:r>
            <a:r>
              <a:rPr lang="en-GB" sz="2400" dirty="0">
                <a:solidFill>
                  <a:prstClr val="black"/>
                </a:solidFill>
              </a:rPr>
              <a:t> | </a:t>
            </a:r>
            <a:r>
              <a:rPr lang="en-GB" sz="2400" i="1" dirty="0">
                <a:solidFill>
                  <a:prstClr val="black"/>
                </a:solidFill>
              </a:rPr>
              <a:t>P</a:t>
            </a:r>
            <a:r>
              <a:rPr lang="en-GB" sz="2400" dirty="0">
                <a:solidFill>
                  <a:prstClr val="black"/>
                </a:solidFill>
              </a:rPr>
              <a:t>(</a:t>
            </a:r>
            <a:r>
              <a:rPr lang="en-GB" sz="2400" i="1" dirty="0">
                <a:solidFill>
                  <a:prstClr val="black"/>
                </a:solidFill>
              </a:rPr>
              <a:t>h</a:t>
            </a:r>
            <a:r>
              <a:rPr lang="en-GB" sz="2400" baseline="-25000" dirty="0">
                <a:solidFill>
                  <a:prstClr val="black"/>
                </a:solidFill>
              </a:rPr>
              <a:t>1</a:t>
            </a:r>
            <a:r>
              <a:rPr lang="en-GB" sz="2400" dirty="0">
                <a:solidFill>
                  <a:prstClr val="black"/>
                </a:solidFill>
              </a:rPr>
              <a:t>=</a:t>
            </a:r>
            <a:r>
              <a:rPr lang="en-GB" sz="2400" i="1" dirty="0">
                <a:solidFill>
                  <a:prstClr val="black"/>
                </a:solidFill>
              </a:rPr>
              <a:t>E</a:t>
            </a:r>
            <a:r>
              <a:rPr lang="en-GB" sz="2400" baseline="-25000" dirty="0">
                <a:solidFill>
                  <a:prstClr val="black"/>
                </a:solidFill>
              </a:rPr>
              <a:t>1</a:t>
            </a:r>
            <a:r>
              <a:rPr lang="en-GB" sz="2400" dirty="0">
                <a:solidFill>
                  <a:prstClr val="black"/>
                </a:solidFill>
              </a:rPr>
              <a:t>,…,</a:t>
            </a:r>
            <a:r>
              <a:rPr lang="en-GB" sz="2400" i="1" dirty="0" err="1">
                <a:solidFill>
                  <a:prstClr val="black"/>
                </a:solidFill>
              </a:rPr>
              <a:t>h</a:t>
            </a:r>
            <a:r>
              <a:rPr lang="en-GB" sz="2400" i="1" baseline="-25000" dirty="0" err="1">
                <a:solidFill>
                  <a:prstClr val="black"/>
                </a:solidFill>
              </a:rPr>
              <a:t>n</a:t>
            </a:r>
            <a:r>
              <a:rPr lang="en-GB" sz="2400" dirty="0">
                <a:solidFill>
                  <a:prstClr val="black"/>
                </a:solidFill>
              </a:rPr>
              <a:t>=</a:t>
            </a:r>
            <a:r>
              <a:rPr lang="en-GB" sz="2400" i="1" dirty="0">
                <a:solidFill>
                  <a:prstClr val="black"/>
                </a:solidFill>
              </a:rPr>
              <a:t>E</a:t>
            </a:r>
            <a:r>
              <a:rPr lang="en-GB" sz="2400" i="1" baseline="-25000" dirty="0">
                <a:solidFill>
                  <a:prstClr val="black"/>
                </a:solidFill>
              </a:rPr>
              <a:t>n</a:t>
            </a:r>
            <a:r>
              <a:rPr lang="en-GB" sz="2400" dirty="0">
                <a:solidFill>
                  <a:prstClr val="black"/>
                </a:solidFill>
              </a:rPr>
              <a:t>) | </a:t>
            </a:r>
            <a:r>
              <a:rPr lang="en-GB" sz="2400" i="1" dirty="0">
                <a:solidFill>
                  <a:prstClr val="black"/>
                </a:solidFill>
              </a:rPr>
              <a:t>M</a:t>
            </a:r>
            <a:r>
              <a:rPr lang="en-GB" sz="2400" dirty="0">
                <a:solidFill>
                  <a:prstClr val="black"/>
                </a:solidFill>
              </a:rPr>
              <a:t>[</a:t>
            </a:r>
            <a:r>
              <a:rPr lang="en-GB" sz="2400" i="1" dirty="0" err="1">
                <a:solidFill>
                  <a:prstClr val="black"/>
                </a:solidFill>
              </a:rPr>
              <a:t>E</a:t>
            </a:r>
            <a:r>
              <a:rPr lang="en-GB" sz="2400" i="1" baseline="-25000" dirty="0" err="1">
                <a:solidFill>
                  <a:prstClr val="black"/>
                </a:solidFill>
              </a:rPr>
              <a:t>index</a:t>
            </a:r>
            <a:r>
              <a:rPr lang="en-GB" sz="2400" dirty="0">
                <a:solidFill>
                  <a:prstClr val="black"/>
                </a:solidFill>
              </a:rPr>
              <a:t>&lt;</a:t>
            </a:r>
            <a:r>
              <a:rPr lang="en-GB" sz="2400" i="1" dirty="0" err="1">
                <a:solidFill>
                  <a:prstClr val="black"/>
                </a:solidFill>
              </a:rPr>
              <a:t>E</a:t>
            </a:r>
            <a:r>
              <a:rPr lang="en-GB" sz="2400" i="1" baseline="-25000" dirty="0" err="1">
                <a:solidFill>
                  <a:prstClr val="black"/>
                </a:solidFill>
              </a:rPr>
              <a:t>size</a:t>
            </a:r>
            <a:r>
              <a:rPr lang="en-GB" sz="2400" dirty="0" smtClean="0">
                <a:solidFill>
                  <a:prstClr val="black"/>
                </a:solidFill>
              </a:rPr>
              <a:t>]</a:t>
            </a:r>
            <a:endParaRPr lang="en-GB" sz="2400" dirty="0"/>
          </a:p>
        </p:txBody>
      </p:sp>
    </p:spTree>
    <p:extLst>
      <p:ext uri="{BB962C8B-B14F-4D97-AF65-F5344CB8AC3E}">
        <p14:creationId xmlns:p14="http://schemas.microsoft.com/office/powerpoint/2010/main" val="259027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Date Placeholder 2"/>
          <p:cNvSpPr>
            <a:spLocks noGrp="1"/>
          </p:cNvSpPr>
          <p:nvPr>
            <p:ph type="dt" sz="half" idx="10"/>
          </p:nvPr>
        </p:nvSpPr>
        <p:spPr/>
        <p:txBody>
          <a:bodyPr/>
          <a:lstStyle/>
          <a:p>
            <a:fld id="{E4758AF0-6AD0-4923-B5F1-3F53235D63AC}" type="datetime1">
              <a:rPr lang="en-GB" smtClean="0"/>
              <a:t>13/06/2014</a:t>
            </a:fld>
            <a:endParaRPr lang="en-GB"/>
          </a:p>
        </p:txBody>
      </p:sp>
      <p:sp>
        <p:nvSpPr>
          <p:cNvPr id="5" name="Slide Number Placeholder 4"/>
          <p:cNvSpPr>
            <a:spLocks noGrp="1"/>
          </p:cNvSpPr>
          <p:nvPr>
            <p:ph type="sldNum" sz="quarter" idx="12"/>
          </p:nvPr>
        </p:nvSpPr>
        <p:spPr/>
        <p:txBody>
          <a:bodyPr/>
          <a:lstStyle/>
          <a:p>
            <a:fld id="{0FB3D110-65DF-4D23-960E-5B67D967660A}" type="slidenum">
              <a:rPr lang="en-GB" smtClean="0"/>
              <a:t>33</a:t>
            </a:fld>
            <a:endParaRPr lang="en-GB"/>
          </a:p>
        </p:txBody>
      </p:sp>
    </p:spTree>
    <p:extLst>
      <p:ext uri="{BB962C8B-B14F-4D97-AF65-F5344CB8AC3E}">
        <p14:creationId xmlns:p14="http://schemas.microsoft.com/office/powerpoint/2010/main" val="3143930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8191500" cy="994172"/>
          </a:xfrm>
        </p:spPr>
        <p:txBody>
          <a:bodyPr>
            <a:normAutofit fontScale="90000"/>
          </a:bodyPr>
          <a:lstStyle/>
          <a:p>
            <a:r>
              <a:rPr lang="en-GB" dirty="0" smtClean="0"/>
              <a:t>Tabular </a:t>
            </a:r>
            <a:r>
              <a:rPr lang="en-GB" dirty="0"/>
              <a:t>p</a:t>
            </a:r>
            <a:r>
              <a:rPr lang="en-GB" dirty="0" smtClean="0"/>
              <a:t>rograms denote factor graphs</a:t>
            </a:r>
            <a:endParaRPr lang="en-GB" dirty="0"/>
          </a:p>
        </p:txBody>
      </p:sp>
      <p:sp>
        <p:nvSpPr>
          <p:cNvPr id="3" name="Date Placeholder 2"/>
          <p:cNvSpPr>
            <a:spLocks noGrp="1"/>
          </p:cNvSpPr>
          <p:nvPr>
            <p:ph type="dt" sz="half" idx="10"/>
          </p:nvPr>
        </p:nvSpPr>
        <p:spPr/>
        <p:txBody>
          <a:bodyPr/>
          <a:lstStyle/>
          <a:p>
            <a:fld id="{E4758AF0-6AD0-4923-B5F1-3F53235D63AC}" type="datetime1">
              <a:rPr lang="en-GB" smtClean="0"/>
              <a:t>13/06/2014</a:t>
            </a:fld>
            <a:endParaRPr lang="en-GB"/>
          </a:p>
        </p:txBody>
      </p:sp>
      <p:sp>
        <p:nvSpPr>
          <p:cNvPr id="4" name="Footer Placeholder 3"/>
          <p:cNvSpPr>
            <a:spLocks noGrp="1"/>
          </p:cNvSpPr>
          <p:nvPr>
            <p:ph type="ftr" sz="quarter" idx="11"/>
          </p:nvPr>
        </p:nvSpPr>
        <p:spPr/>
        <p:txBody>
          <a:bodyPr/>
          <a:lstStyle/>
          <a:p>
            <a:r>
              <a:rPr lang="en-GB" smtClean="0"/>
              <a:t>Microsoft Confidential</a:t>
            </a:r>
            <a:endParaRPr lang="en-GB"/>
          </a:p>
        </p:txBody>
      </p:sp>
      <p:sp>
        <p:nvSpPr>
          <p:cNvPr id="5" name="Slide Number Placeholder 4"/>
          <p:cNvSpPr>
            <a:spLocks noGrp="1"/>
          </p:cNvSpPr>
          <p:nvPr>
            <p:ph type="sldNum" sz="quarter" idx="12"/>
          </p:nvPr>
        </p:nvSpPr>
        <p:spPr/>
        <p:txBody>
          <a:bodyPr/>
          <a:lstStyle/>
          <a:p>
            <a:fld id="{0FB3D110-65DF-4D23-960E-5B67D967660A}" type="slidenum">
              <a:rPr lang="en-GB" smtClean="0"/>
              <a:t>34</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170872"/>
            <a:ext cx="2052837" cy="267413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4510" y="2408861"/>
            <a:ext cx="3064280" cy="219815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2173" y="2188130"/>
            <a:ext cx="2539654" cy="2639616"/>
          </a:xfrm>
          <a:prstGeom prst="rect">
            <a:avLst/>
          </a:prstGeom>
        </p:spPr>
      </p:pic>
      <p:sp>
        <p:nvSpPr>
          <p:cNvPr id="12" name="TextBox 11"/>
          <p:cNvSpPr txBox="1"/>
          <p:nvPr/>
        </p:nvSpPr>
        <p:spPr>
          <a:xfrm>
            <a:off x="238574" y="5080393"/>
            <a:ext cx="2642489" cy="300082"/>
          </a:xfrm>
          <a:prstGeom prst="rect">
            <a:avLst/>
          </a:prstGeom>
          <a:noFill/>
        </p:spPr>
        <p:txBody>
          <a:bodyPr wrap="square" rtlCol="0">
            <a:spAutoFit/>
          </a:bodyPr>
          <a:lstStyle/>
          <a:p>
            <a:pPr algn="ctr"/>
            <a:r>
              <a:rPr lang="en-GB" sz="1350" dirty="0"/>
              <a:t>Clustering (Mixture of Gaussians)</a:t>
            </a:r>
          </a:p>
        </p:txBody>
      </p:sp>
      <p:sp>
        <p:nvSpPr>
          <p:cNvPr id="13" name="TextBox 12"/>
          <p:cNvSpPr txBox="1"/>
          <p:nvPr/>
        </p:nvSpPr>
        <p:spPr>
          <a:xfrm>
            <a:off x="3250756" y="5080393"/>
            <a:ext cx="2642489" cy="300082"/>
          </a:xfrm>
          <a:prstGeom prst="rect">
            <a:avLst/>
          </a:prstGeom>
          <a:noFill/>
        </p:spPr>
        <p:txBody>
          <a:bodyPr wrap="square" rtlCol="0">
            <a:spAutoFit/>
          </a:bodyPr>
          <a:lstStyle/>
          <a:p>
            <a:pPr algn="ctr"/>
            <a:r>
              <a:rPr lang="en-GB" sz="1350" dirty="0"/>
              <a:t>Performance Ranking (TrueSkill)</a:t>
            </a:r>
          </a:p>
        </p:txBody>
      </p:sp>
      <p:sp>
        <p:nvSpPr>
          <p:cNvPr id="14" name="TextBox 13"/>
          <p:cNvSpPr txBox="1"/>
          <p:nvPr/>
        </p:nvSpPr>
        <p:spPr>
          <a:xfrm>
            <a:off x="6501511" y="5080393"/>
            <a:ext cx="2642489" cy="300082"/>
          </a:xfrm>
          <a:prstGeom prst="rect">
            <a:avLst/>
          </a:prstGeom>
          <a:noFill/>
        </p:spPr>
        <p:txBody>
          <a:bodyPr wrap="square" rtlCol="0">
            <a:spAutoFit/>
          </a:bodyPr>
          <a:lstStyle/>
          <a:p>
            <a:pPr algn="ctr"/>
            <a:r>
              <a:rPr lang="en-GB" sz="1350" dirty="0"/>
              <a:t>Topic Model (LDA)</a:t>
            </a:r>
          </a:p>
        </p:txBody>
      </p:sp>
    </p:spTree>
    <p:extLst>
      <p:ext uri="{BB962C8B-B14F-4D97-AF65-F5344CB8AC3E}">
        <p14:creationId xmlns:p14="http://schemas.microsoft.com/office/powerpoint/2010/main" val="2770117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Mixture of Gaussians</a:t>
            </a:r>
            <a:endParaRPr lang="en-GB" dirty="0"/>
          </a:p>
        </p:txBody>
      </p:sp>
      <p:sp>
        <p:nvSpPr>
          <p:cNvPr id="6" name="Slide Number Placeholder 5"/>
          <p:cNvSpPr>
            <a:spLocks noGrp="1"/>
          </p:cNvSpPr>
          <p:nvPr>
            <p:ph type="sldNum" sz="quarter" idx="12"/>
          </p:nvPr>
        </p:nvSpPr>
        <p:spPr/>
        <p:txBody>
          <a:bodyPr/>
          <a:lstStyle/>
          <a:p>
            <a:fld id="{0FB3D110-65DF-4D23-960E-5B67D967660A}" type="slidenum">
              <a:rPr lang="en-GB" smtClean="0"/>
              <a:t>35</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03169702"/>
              </p:ext>
            </p:extLst>
          </p:nvPr>
        </p:nvGraphicFramePr>
        <p:xfrm>
          <a:off x="753633" y="2125266"/>
          <a:ext cx="3535176" cy="1114425"/>
        </p:xfrm>
        <a:graphic>
          <a:graphicData uri="http://schemas.openxmlformats.org/drawingml/2006/table">
            <a:tbl>
              <a:tblPr firstRow="1" bandRow="1">
                <a:tableStyleId>{5C22544A-7EE6-4342-B048-85BDC9FD1C3A}</a:tableStyleId>
              </a:tblPr>
              <a:tblGrid>
                <a:gridCol w="546317"/>
                <a:gridCol w="522026"/>
                <a:gridCol w="706272"/>
                <a:gridCol w="1760561"/>
              </a:tblGrid>
              <a:tr h="222885">
                <a:tc>
                  <a:txBody>
                    <a:bodyPr/>
                    <a:lstStyle/>
                    <a:p>
                      <a:r>
                        <a:rPr lang="en-GB" sz="1000" b="1" i="0" dirty="0" err="1" smtClean="0"/>
                        <a:t>MoG</a:t>
                      </a:r>
                      <a:endParaRPr lang="en-GB" sz="1000" b="1" i="0" dirty="0"/>
                    </a:p>
                  </a:txBody>
                  <a:tcPr marL="68580" marR="68580" marT="34290" marB="34290"/>
                </a:tc>
                <a:tc>
                  <a:txBody>
                    <a:bodyPr/>
                    <a:lstStyle/>
                    <a:p>
                      <a:endParaRPr lang="en-GB" sz="1000" b="1" i="0" dirty="0"/>
                    </a:p>
                  </a:txBody>
                  <a:tcPr marL="68580" marR="68580" marT="34290" marB="34290">
                    <a:noFill/>
                  </a:tcPr>
                </a:tc>
                <a:tc>
                  <a:txBody>
                    <a:bodyPr/>
                    <a:lstStyle/>
                    <a:p>
                      <a:endParaRPr lang="en-GB" sz="1000" b="1" i="0" dirty="0"/>
                    </a:p>
                  </a:txBody>
                  <a:tcPr marL="68580" marR="68580" marT="34290" marB="34290">
                    <a:noFill/>
                  </a:tcPr>
                </a:tc>
                <a:tc>
                  <a:txBody>
                    <a:bodyPr/>
                    <a:lstStyle/>
                    <a:p>
                      <a:endParaRPr lang="en-GB" sz="1000" b="1" i="0" dirty="0"/>
                    </a:p>
                  </a:txBody>
                  <a:tcPr marL="68580" marR="68580" marT="34290" marB="34290">
                    <a:noFill/>
                  </a:tcPr>
                </a:tc>
              </a:tr>
              <a:tr h="222885">
                <a:tc>
                  <a:txBody>
                    <a:bodyPr/>
                    <a:lstStyle/>
                    <a:p>
                      <a:r>
                        <a:rPr lang="en-GB" sz="1000" i="0" dirty="0" smtClean="0"/>
                        <a:t>Z</a:t>
                      </a:r>
                      <a:endParaRPr lang="en-GB" sz="1000" i="0" dirty="0"/>
                    </a:p>
                  </a:txBody>
                  <a:tcPr marL="68580" marR="68580" marT="34290" marB="34290">
                    <a:solidFill>
                      <a:schemeClr val="accent3"/>
                    </a:solidFill>
                  </a:tcPr>
                </a:tc>
                <a:tc>
                  <a:txBody>
                    <a:bodyPr/>
                    <a:lstStyle/>
                    <a:p>
                      <a:r>
                        <a:rPr lang="en-GB" sz="1000" i="0" dirty="0" smtClean="0"/>
                        <a:t>bool</a:t>
                      </a:r>
                      <a:endParaRPr lang="en-GB" sz="1000" i="0" dirty="0"/>
                    </a:p>
                  </a:txBody>
                  <a:tcPr marL="68580" marR="68580" marT="34290" marB="34290">
                    <a:solidFill>
                      <a:schemeClr val="accent3"/>
                    </a:solidFill>
                  </a:tcPr>
                </a:tc>
                <a:tc>
                  <a:txBody>
                    <a:bodyPr/>
                    <a:lstStyle/>
                    <a:p>
                      <a:r>
                        <a:rPr lang="en-GB" sz="1000" i="0" dirty="0" smtClean="0"/>
                        <a:t>latent</a:t>
                      </a:r>
                      <a:endParaRPr lang="en-GB" sz="1000" i="0" dirty="0"/>
                    </a:p>
                  </a:txBody>
                  <a:tcPr marL="68580" marR="68580" marT="34290" marB="34290">
                    <a:solidFill>
                      <a:schemeClr val="accent3"/>
                    </a:solidFill>
                  </a:tcPr>
                </a:tc>
                <a:tc>
                  <a:txBody>
                    <a:bodyPr/>
                    <a:lstStyle/>
                    <a:p>
                      <a:r>
                        <a:rPr lang="en-GB" sz="1000" i="0" baseline="0" dirty="0" err="1" smtClean="0"/>
                        <a:t>CBernoulli</a:t>
                      </a:r>
                      <a:r>
                        <a:rPr lang="en-GB" sz="1000" i="0" baseline="0" dirty="0" smtClean="0"/>
                        <a:t>(alpha=2)</a:t>
                      </a:r>
                    </a:p>
                  </a:txBody>
                  <a:tcPr marL="68580" marR="68580" marT="34290" marB="34290">
                    <a:solidFill>
                      <a:schemeClr val="accent3"/>
                    </a:solidFill>
                  </a:tcPr>
                </a:tc>
              </a:tr>
              <a:tr h="222885">
                <a:tc>
                  <a:txBody>
                    <a:bodyPr/>
                    <a:lstStyle/>
                    <a:p>
                      <a:r>
                        <a:rPr lang="en-GB" sz="1000" i="0" dirty="0" smtClean="0"/>
                        <a:t>G1</a:t>
                      </a:r>
                      <a:endParaRPr lang="en-GB" sz="1000" i="0" dirty="0"/>
                    </a:p>
                  </a:txBody>
                  <a:tcPr marL="68580" marR="68580" marT="34290" marB="34290">
                    <a:solidFill>
                      <a:schemeClr val="accent3"/>
                    </a:solidFill>
                  </a:tcPr>
                </a:tc>
                <a:tc>
                  <a:txBody>
                    <a:bodyPr/>
                    <a:lstStyle/>
                    <a:p>
                      <a:r>
                        <a:rPr lang="en-GB" sz="1000" i="0" dirty="0" smtClean="0"/>
                        <a:t>real</a:t>
                      </a:r>
                      <a:endParaRPr lang="en-GB" sz="1000" i="0" dirty="0"/>
                    </a:p>
                  </a:txBody>
                  <a:tcPr marL="68580" marR="68580" marT="34290" marB="34290">
                    <a:solidFill>
                      <a:schemeClr val="accent3"/>
                    </a:solidFill>
                  </a:tcPr>
                </a:tc>
                <a:tc>
                  <a:txBody>
                    <a:bodyPr/>
                    <a:lstStyle/>
                    <a:p>
                      <a:r>
                        <a:rPr lang="en-GB" sz="1000" i="0" dirty="0" smtClean="0"/>
                        <a:t>latent</a:t>
                      </a:r>
                      <a:endParaRPr lang="en-GB" sz="1000" i="0" dirty="0"/>
                    </a:p>
                  </a:txBody>
                  <a:tcPr marL="68580" marR="68580" marT="34290" marB="34290">
                    <a:solidFill>
                      <a:schemeClr val="accent3"/>
                    </a:solidFill>
                  </a:tcPr>
                </a:tc>
                <a:tc>
                  <a:txBody>
                    <a:bodyPr/>
                    <a:lstStyle/>
                    <a:p>
                      <a:r>
                        <a:rPr lang="en-GB" sz="1000" i="0" baseline="0" dirty="0" err="1" smtClean="0"/>
                        <a:t>CGaussian</a:t>
                      </a:r>
                      <a:r>
                        <a:rPr lang="en-GB" sz="1000" i="0" baseline="0" dirty="0" smtClean="0"/>
                        <a:t>()</a:t>
                      </a:r>
                    </a:p>
                  </a:txBody>
                  <a:tcPr marL="68580" marR="68580" marT="34290" marB="34290">
                    <a:solidFill>
                      <a:schemeClr val="accent3"/>
                    </a:solidFill>
                  </a:tcPr>
                </a:tc>
              </a:tr>
              <a:tr h="222885">
                <a:tc>
                  <a:txBody>
                    <a:bodyPr/>
                    <a:lstStyle/>
                    <a:p>
                      <a:r>
                        <a:rPr lang="en-GB" sz="1000" i="0" dirty="0" smtClean="0"/>
                        <a:t>G2</a:t>
                      </a:r>
                      <a:endParaRPr lang="en-GB" sz="1000" i="0" dirty="0"/>
                    </a:p>
                  </a:txBody>
                  <a:tcPr marL="68580" marR="68580" marT="34290" marB="34290">
                    <a:solidFill>
                      <a:schemeClr val="accent3"/>
                    </a:solidFill>
                  </a:tcPr>
                </a:tc>
                <a:tc>
                  <a:txBody>
                    <a:bodyPr/>
                    <a:lstStyle/>
                    <a:p>
                      <a:r>
                        <a:rPr lang="en-GB" sz="1000" i="0" dirty="0" smtClean="0"/>
                        <a:t>real</a:t>
                      </a:r>
                      <a:endParaRPr lang="en-GB" sz="1000" i="0" dirty="0"/>
                    </a:p>
                  </a:txBody>
                  <a:tcPr marL="68580" marR="68580" marT="34290" marB="34290">
                    <a:solidFill>
                      <a:schemeClr val="accent3"/>
                    </a:solidFill>
                  </a:tcPr>
                </a:tc>
                <a:tc>
                  <a:txBody>
                    <a:bodyPr/>
                    <a:lstStyle/>
                    <a:p>
                      <a:r>
                        <a:rPr lang="en-GB" sz="1000" i="0" dirty="0" smtClean="0"/>
                        <a:t>latent</a:t>
                      </a:r>
                      <a:endParaRPr lang="en-GB" sz="1000" i="0" dirty="0"/>
                    </a:p>
                  </a:txBody>
                  <a:tcPr marL="68580" marR="68580" marT="34290" marB="34290">
                    <a:solidFill>
                      <a:schemeClr val="accent3"/>
                    </a:solidFill>
                  </a:tcPr>
                </a:tc>
                <a:tc>
                  <a:txBody>
                    <a:bodyPr/>
                    <a:lstStyle/>
                    <a:p>
                      <a:r>
                        <a:rPr lang="en-GB" sz="1000" i="0" baseline="0" dirty="0" err="1" smtClean="0"/>
                        <a:t>CGaussian</a:t>
                      </a:r>
                      <a:r>
                        <a:rPr lang="en-GB" sz="1000" i="0" baseline="0" dirty="0" smtClean="0"/>
                        <a:t>()</a:t>
                      </a:r>
                    </a:p>
                  </a:txBody>
                  <a:tcPr marL="68580" marR="68580" marT="34290" marB="34290">
                    <a:solidFill>
                      <a:schemeClr val="accent3"/>
                    </a:solidFill>
                  </a:tcPr>
                </a:tc>
              </a:tr>
              <a:tr h="222885">
                <a:tc>
                  <a:txBody>
                    <a:bodyPr/>
                    <a:lstStyle/>
                    <a:p>
                      <a:r>
                        <a:rPr lang="en-GB" sz="1000" i="0" dirty="0" smtClean="0"/>
                        <a:t>Y</a:t>
                      </a:r>
                      <a:endParaRPr lang="en-GB" sz="1000" i="0" dirty="0"/>
                    </a:p>
                  </a:txBody>
                  <a:tcPr marL="68580" marR="68580" marT="34290" marB="34290">
                    <a:solidFill>
                      <a:schemeClr val="accent2"/>
                    </a:solidFill>
                  </a:tcPr>
                </a:tc>
                <a:tc>
                  <a:txBody>
                    <a:bodyPr/>
                    <a:lstStyle/>
                    <a:p>
                      <a:r>
                        <a:rPr lang="en-GB" sz="1000" i="0" dirty="0" smtClean="0"/>
                        <a:t>bool</a:t>
                      </a:r>
                      <a:endParaRPr lang="en-GB" sz="1000" i="0" dirty="0"/>
                    </a:p>
                  </a:txBody>
                  <a:tcPr marL="68580" marR="68580" marT="34290" marB="34290">
                    <a:solidFill>
                      <a:schemeClr val="accent2"/>
                    </a:solidFill>
                  </a:tcPr>
                </a:tc>
                <a:tc>
                  <a:txBody>
                    <a:bodyPr/>
                    <a:lstStyle/>
                    <a:p>
                      <a:r>
                        <a:rPr lang="en-GB" sz="1000" i="0" dirty="0" smtClean="0"/>
                        <a:t>output</a:t>
                      </a:r>
                      <a:endParaRPr lang="en-GB" sz="1000" i="0" dirty="0"/>
                    </a:p>
                  </a:txBody>
                  <a:tcPr marL="68580" marR="68580" marT="34290" marB="34290">
                    <a:solidFill>
                      <a:schemeClr val="accent2"/>
                    </a:solidFill>
                  </a:tcPr>
                </a:tc>
                <a:tc>
                  <a:txBody>
                    <a:bodyPr/>
                    <a:lstStyle/>
                    <a:p>
                      <a:r>
                        <a:rPr lang="en-GB" sz="1000" i="0" baseline="0" dirty="0" smtClean="0"/>
                        <a:t>if Z then G1 else G2</a:t>
                      </a:r>
                    </a:p>
                  </a:txBody>
                  <a:tcPr marL="68580" marR="68580" marT="34290" marB="34290">
                    <a:solidFill>
                      <a:schemeClr val="accent2"/>
                    </a:solidFill>
                  </a:tcPr>
                </a:tc>
              </a:tr>
            </a:tbl>
          </a:graphicData>
        </a:graphic>
      </p:graphicFrame>
      <p:sp>
        <p:nvSpPr>
          <p:cNvPr id="9" name="TextBox 8"/>
          <p:cNvSpPr txBox="1"/>
          <p:nvPr/>
        </p:nvSpPr>
        <p:spPr>
          <a:xfrm>
            <a:off x="5219417" y="2125266"/>
            <a:ext cx="2150375" cy="1106695"/>
          </a:xfrm>
          <a:prstGeom prst="rect">
            <a:avLst/>
          </a:prstGeom>
          <a:solidFill>
            <a:schemeClr val="bg2"/>
          </a:solidFill>
        </p:spPr>
        <p:txBody>
          <a:bodyPr wrap="square" rtlCol="0">
            <a:noAutofit/>
          </a:bodyPr>
          <a:lstStyle/>
          <a:p>
            <a:r>
              <a:rPr lang="en-GB" sz="1350" dirty="0"/>
              <a:t>Z$ ~ Beta(2,1)</a:t>
            </a:r>
          </a:p>
          <a:p>
            <a:r>
              <a:rPr lang="en-GB" sz="1350" dirty="0"/>
              <a:t>G1$.Mean ~ Gaussian(1,0)</a:t>
            </a:r>
          </a:p>
          <a:p>
            <a:r>
              <a:rPr lang="en-GB" sz="1350" dirty="0"/>
              <a:t>G1$.Prec ~ Gamma(1,1)</a:t>
            </a:r>
          </a:p>
          <a:p>
            <a:r>
              <a:rPr lang="en-GB" sz="1350" dirty="0"/>
              <a:t>G2$.Mean ~ Gaussian(1,0)</a:t>
            </a:r>
          </a:p>
          <a:p>
            <a:r>
              <a:rPr lang="en-GB" sz="1350" dirty="0"/>
              <a:t>G2$.Prec ~ Gamma(1,1)</a:t>
            </a:r>
          </a:p>
        </p:txBody>
      </p:sp>
      <p:sp>
        <p:nvSpPr>
          <p:cNvPr id="10" name="TextBox 9"/>
          <p:cNvSpPr txBox="1"/>
          <p:nvPr/>
        </p:nvSpPr>
        <p:spPr>
          <a:xfrm>
            <a:off x="5219416" y="3231961"/>
            <a:ext cx="3040892" cy="1381835"/>
          </a:xfrm>
          <a:prstGeom prst="rect">
            <a:avLst/>
          </a:prstGeom>
          <a:solidFill>
            <a:schemeClr val="bg2"/>
          </a:solidFill>
          <a:ln w="38100">
            <a:solidFill>
              <a:schemeClr val="tx1"/>
            </a:solidFill>
          </a:ln>
        </p:spPr>
        <p:txBody>
          <a:bodyPr wrap="square" rtlCol="0">
            <a:noAutofit/>
          </a:bodyPr>
          <a:lstStyle/>
          <a:p>
            <a:r>
              <a:rPr lang="en-GB" sz="1350" dirty="0"/>
              <a:t>For each row r of </a:t>
            </a:r>
            <a:r>
              <a:rPr lang="en-GB" sz="1350" dirty="0" err="1"/>
              <a:t>MoG</a:t>
            </a:r>
            <a:r>
              <a:rPr lang="en-GB" sz="1350" dirty="0"/>
              <a:t>,</a:t>
            </a:r>
          </a:p>
          <a:p>
            <a:r>
              <a:rPr lang="en-GB" sz="1350" dirty="0"/>
              <a:t>  Z ~ Bernoulli(Z$)</a:t>
            </a:r>
          </a:p>
          <a:p>
            <a:r>
              <a:rPr lang="en-GB" sz="1350" dirty="0"/>
              <a:t>  G1 ~ Gaussian(G1$.Mean,G1$.Prec)</a:t>
            </a:r>
          </a:p>
          <a:p>
            <a:r>
              <a:rPr lang="en-GB" sz="1350" dirty="0"/>
              <a:t>  G2 ~ Gaussian(G2$.Mean,G2$.Prec)</a:t>
            </a:r>
          </a:p>
          <a:p>
            <a:r>
              <a:rPr lang="en-GB" sz="1350" dirty="0"/>
              <a:t>  Y := if Z then G1 else G2</a:t>
            </a:r>
          </a:p>
          <a:p>
            <a:r>
              <a:rPr lang="en-GB" sz="1350" dirty="0"/>
              <a:t>  if (</a:t>
            </a:r>
            <a:r>
              <a:rPr lang="en-GB" sz="1350" dirty="0" err="1"/>
              <a:t>r.Y</a:t>
            </a:r>
            <a:r>
              <a:rPr lang="en-GB" sz="1350" dirty="0"/>
              <a:t> not null) </a:t>
            </a:r>
            <a:r>
              <a:rPr lang="en-GB" sz="1350" b="1" dirty="0"/>
              <a:t>observe</a:t>
            </a:r>
            <a:r>
              <a:rPr lang="en-GB" sz="1350" dirty="0"/>
              <a:t> (Y == </a:t>
            </a:r>
            <a:r>
              <a:rPr lang="en-GB" sz="1350" dirty="0" err="1"/>
              <a:t>r.Y</a:t>
            </a:r>
            <a:r>
              <a:rPr lang="en-GB" sz="1350" dirty="0"/>
              <a:t>)</a:t>
            </a:r>
          </a:p>
        </p:txBody>
      </p:sp>
      <p:pic>
        <p:nvPicPr>
          <p:cNvPr id="2" name="Picture 1"/>
          <p:cNvPicPr>
            <a:picLocks noChangeAspect="1"/>
          </p:cNvPicPr>
          <p:nvPr/>
        </p:nvPicPr>
        <p:blipFill rotWithShape="1">
          <a:blip r:embed="rId3"/>
          <a:srcRect b="7913"/>
          <a:stretch/>
        </p:blipFill>
        <p:spPr>
          <a:xfrm>
            <a:off x="521494" y="1130163"/>
            <a:ext cx="7993856" cy="4138726"/>
          </a:xfrm>
          <a:prstGeom prst="rect">
            <a:avLst/>
          </a:prstGeom>
        </p:spPr>
      </p:pic>
    </p:spTree>
    <p:extLst>
      <p:ext uri="{BB962C8B-B14F-4D97-AF65-F5344CB8AC3E}">
        <p14:creationId xmlns:p14="http://schemas.microsoft.com/office/powerpoint/2010/main" val="900201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Data enthusiasts need help</a:t>
            </a:r>
            <a:endParaRPr lang="en-GB" dirty="0"/>
          </a:p>
        </p:txBody>
      </p:sp>
      <p:sp>
        <p:nvSpPr>
          <p:cNvPr id="3" name="Date Placeholder 2"/>
          <p:cNvSpPr>
            <a:spLocks noGrp="1"/>
          </p:cNvSpPr>
          <p:nvPr>
            <p:ph type="dt" sz="half" idx="10"/>
          </p:nvPr>
        </p:nvSpPr>
        <p:spPr/>
        <p:txBody>
          <a:bodyPr/>
          <a:lstStyle/>
          <a:p>
            <a:fld id="{E4758AF0-6AD0-4923-B5F1-3F53235D63AC}" type="datetime1">
              <a:rPr lang="en-GB" smtClean="0"/>
              <a:t>13/06/2014</a:t>
            </a:fld>
            <a:endParaRPr lang="en-GB"/>
          </a:p>
        </p:txBody>
      </p:sp>
      <p:sp>
        <p:nvSpPr>
          <p:cNvPr id="5" name="Slide Number Placeholder 4"/>
          <p:cNvSpPr>
            <a:spLocks noGrp="1"/>
          </p:cNvSpPr>
          <p:nvPr>
            <p:ph type="sldNum" sz="quarter" idx="12"/>
          </p:nvPr>
        </p:nvSpPr>
        <p:spPr/>
        <p:txBody>
          <a:bodyPr/>
          <a:lstStyle/>
          <a:p>
            <a:fld id="{0FB3D110-65DF-4D23-960E-5B67D967660A}" type="slidenum">
              <a:rPr lang="en-GB" smtClean="0"/>
              <a:t>36</a:t>
            </a:fld>
            <a:endParaRPr lang="en-GB"/>
          </a:p>
        </p:txBody>
      </p:sp>
      <p:pic>
        <p:nvPicPr>
          <p:cNvPr id="6" name="Picture 5"/>
          <p:cNvPicPr>
            <a:picLocks noChangeAspect="1"/>
          </p:cNvPicPr>
          <p:nvPr/>
        </p:nvPicPr>
        <p:blipFill>
          <a:blip r:embed="rId3"/>
          <a:stretch>
            <a:fillRect/>
          </a:stretch>
        </p:blipFill>
        <p:spPr>
          <a:xfrm>
            <a:off x="2213260" y="1810083"/>
            <a:ext cx="4727864" cy="3644758"/>
          </a:xfrm>
          <a:prstGeom prst="rect">
            <a:avLst/>
          </a:prstGeom>
        </p:spPr>
      </p:pic>
      <p:sp>
        <p:nvSpPr>
          <p:cNvPr id="8" name="Rectangle 7"/>
          <p:cNvSpPr/>
          <p:nvPr/>
        </p:nvSpPr>
        <p:spPr>
          <a:xfrm>
            <a:off x="865165" y="5364414"/>
            <a:ext cx="7407518" cy="300082"/>
          </a:xfrm>
          <a:prstGeom prst="rect">
            <a:avLst/>
          </a:prstGeom>
        </p:spPr>
        <p:txBody>
          <a:bodyPr wrap="square">
            <a:spAutoFit/>
          </a:bodyPr>
          <a:lstStyle/>
          <a:p>
            <a:pPr algn="ctr"/>
            <a:r>
              <a:rPr lang="en-GB" sz="1350" dirty="0"/>
              <a:t>Pat </a:t>
            </a:r>
            <a:r>
              <a:rPr lang="en-GB" sz="1350" dirty="0" err="1"/>
              <a:t>Hanrahan</a:t>
            </a:r>
            <a:r>
              <a:rPr lang="en-GB" sz="1350" dirty="0"/>
              <a:t>, SIGMOD 2012, http://www.graphics.stanford.edu/~hanrahan/talks/enthusiasts.pdf</a:t>
            </a:r>
          </a:p>
        </p:txBody>
      </p:sp>
    </p:spTree>
    <p:extLst>
      <p:ext uri="{BB962C8B-B14F-4D97-AF65-F5344CB8AC3E}">
        <p14:creationId xmlns:p14="http://schemas.microsoft.com/office/powerpoint/2010/main" val="32050002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Graphical Models</a:t>
            </a:r>
            <a:endParaRPr lang="en-GB" dirty="0"/>
          </a:p>
        </p:txBody>
      </p:sp>
      <p:sp>
        <p:nvSpPr>
          <p:cNvPr id="5" name="Slide Number Placeholder 4"/>
          <p:cNvSpPr>
            <a:spLocks noGrp="1"/>
          </p:cNvSpPr>
          <p:nvPr>
            <p:ph type="sldNum" sz="quarter" idx="12"/>
          </p:nvPr>
        </p:nvSpPr>
        <p:spPr/>
        <p:txBody>
          <a:bodyPr/>
          <a:lstStyle/>
          <a:p>
            <a:fld id="{0FB3D110-65DF-4D23-960E-5B67D967660A}" type="slidenum">
              <a:rPr lang="en-GB" smtClean="0"/>
              <a:t>37</a:t>
            </a:fld>
            <a:endParaRPr lang="en-GB"/>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192" y="1867216"/>
            <a:ext cx="4211516" cy="4015348"/>
          </a:xfrm>
          <a:prstGeom prst="rect">
            <a:avLst/>
          </a:prstGeom>
        </p:spPr>
      </p:pic>
      <p:graphicFrame>
        <p:nvGraphicFramePr>
          <p:cNvPr id="7" name="Chart 6"/>
          <p:cNvGraphicFramePr>
            <a:graphicFrameLocks noChangeAspect="1"/>
          </p:cNvGraphicFramePr>
          <p:nvPr>
            <p:extLst/>
          </p:nvPr>
        </p:nvGraphicFramePr>
        <p:xfrm>
          <a:off x="3333179" y="3861912"/>
          <a:ext cx="1930267" cy="1930267"/>
        </p:xfrm>
        <a:graphic>
          <a:graphicData uri="http://schemas.openxmlformats.org/drawingml/2006/chart">
            <c:chart xmlns:c="http://schemas.openxmlformats.org/drawingml/2006/chart" xmlns:r="http://schemas.openxmlformats.org/officeDocument/2006/relationships" r:id="rId3"/>
          </a:graphicData>
        </a:graphic>
      </p:graphicFrame>
      <p:sp>
        <p:nvSpPr>
          <p:cNvPr id="8" name="Down Arrow 7"/>
          <p:cNvSpPr/>
          <p:nvPr/>
        </p:nvSpPr>
        <p:spPr>
          <a:xfrm>
            <a:off x="5849537" y="3054178"/>
            <a:ext cx="843197" cy="1641423"/>
          </a:xfrm>
          <a:prstGeom prst="downArrow">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350" dirty="0"/>
          </a:p>
        </p:txBody>
      </p:sp>
      <p:sp>
        <p:nvSpPr>
          <p:cNvPr id="10" name="Down Arrow 9"/>
          <p:cNvSpPr/>
          <p:nvPr/>
        </p:nvSpPr>
        <p:spPr>
          <a:xfrm rot="10800000">
            <a:off x="7151477" y="3064256"/>
            <a:ext cx="843197" cy="1663035"/>
          </a:xfrm>
          <a:prstGeom prst="downArrow">
            <a:avLst/>
          </a:prstGeom>
          <a:solidFill>
            <a:schemeClr val="accent4"/>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350" dirty="0"/>
          </a:p>
        </p:txBody>
      </p:sp>
      <p:sp>
        <p:nvSpPr>
          <p:cNvPr id="11" name="TextBox 10"/>
          <p:cNvSpPr txBox="1"/>
          <p:nvPr/>
        </p:nvSpPr>
        <p:spPr>
          <a:xfrm>
            <a:off x="5633341" y="2611917"/>
            <a:ext cx="1275588" cy="461665"/>
          </a:xfrm>
          <a:prstGeom prst="rect">
            <a:avLst/>
          </a:prstGeom>
          <a:noFill/>
        </p:spPr>
        <p:txBody>
          <a:bodyPr wrap="square" rtlCol="0">
            <a:spAutoFit/>
          </a:bodyPr>
          <a:lstStyle/>
          <a:p>
            <a:pPr algn="ctr"/>
            <a:r>
              <a:rPr lang="en-GB" sz="2400" dirty="0"/>
              <a:t>Sample</a:t>
            </a:r>
          </a:p>
        </p:txBody>
      </p:sp>
      <p:sp>
        <p:nvSpPr>
          <p:cNvPr id="12" name="TextBox 11"/>
          <p:cNvSpPr txBox="1"/>
          <p:nvPr/>
        </p:nvSpPr>
        <p:spPr>
          <a:xfrm>
            <a:off x="6935281" y="2638368"/>
            <a:ext cx="1275588" cy="461665"/>
          </a:xfrm>
          <a:prstGeom prst="rect">
            <a:avLst/>
          </a:prstGeom>
          <a:noFill/>
        </p:spPr>
        <p:txBody>
          <a:bodyPr wrap="square" rtlCol="0">
            <a:spAutoFit/>
          </a:bodyPr>
          <a:lstStyle/>
          <a:p>
            <a:pPr algn="ctr"/>
            <a:r>
              <a:rPr lang="en-GB" sz="2400" dirty="0"/>
              <a:t>Infer</a:t>
            </a:r>
          </a:p>
        </p:txBody>
      </p:sp>
    </p:spTree>
    <p:extLst>
      <p:ext uri="{BB962C8B-B14F-4D97-AF65-F5344CB8AC3E}">
        <p14:creationId xmlns:p14="http://schemas.microsoft.com/office/powerpoint/2010/main" val="94241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1742" y="2614853"/>
            <a:ext cx="4450442" cy="424314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Linear Regression</a:t>
            </a:r>
            <a:endParaRPr lang="en-GB" dirty="0"/>
          </a:p>
        </p:txBody>
      </p:sp>
      <p:sp>
        <p:nvSpPr>
          <p:cNvPr id="6" name="Slide Number Placeholder 5"/>
          <p:cNvSpPr>
            <a:spLocks noGrp="1"/>
          </p:cNvSpPr>
          <p:nvPr>
            <p:ph type="sldNum" sz="quarter" idx="12"/>
          </p:nvPr>
        </p:nvSpPr>
        <p:spPr/>
        <p:txBody>
          <a:bodyPr/>
          <a:lstStyle/>
          <a:p>
            <a:fld id="{0FB3D110-65DF-4D23-960E-5B67D967660A}" type="slidenum">
              <a:rPr lang="en-GB" smtClean="0"/>
              <a:t>4</a:t>
            </a:fld>
            <a:endParaRPr lang="en-GB"/>
          </a:p>
        </p:txBody>
      </p:sp>
      <p:graphicFrame>
        <p:nvGraphicFramePr>
          <p:cNvPr id="7" name="Table 6"/>
          <p:cNvGraphicFramePr>
            <a:graphicFrameLocks noGrp="1"/>
          </p:cNvGraphicFramePr>
          <p:nvPr>
            <p:extLst/>
          </p:nvPr>
        </p:nvGraphicFramePr>
        <p:xfrm>
          <a:off x="4921729" y="2860676"/>
          <a:ext cx="3930171" cy="2743200"/>
        </p:xfrm>
        <a:graphic>
          <a:graphicData uri="http://schemas.openxmlformats.org/drawingml/2006/table">
            <a:tbl>
              <a:tblPr firstRow="1" bandRow="1">
                <a:tableStyleId>{5C22544A-7EE6-4342-B048-85BDC9FD1C3A}</a:tableStyleId>
              </a:tblPr>
              <a:tblGrid>
                <a:gridCol w="666271"/>
                <a:gridCol w="647700"/>
                <a:gridCol w="850900"/>
                <a:gridCol w="1765300"/>
              </a:tblGrid>
              <a:tr h="222885">
                <a:tc>
                  <a:txBody>
                    <a:bodyPr/>
                    <a:lstStyle/>
                    <a:p>
                      <a:r>
                        <a:rPr lang="en-GB" sz="1800" b="1" i="0" dirty="0" smtClean="0"/>
                        <a:t>XY</a:t>
                      </a:r>
                      <a:endParaRPr lang="en-GB" sz="1800" b="1" i="0" dirty="0"/>
                    </a:p>
                  </a:txBody>
                  <a:tcPr marL="68580" marR="68580" marT="34290" marB="34290"/>
                </a:tc>
                <a:tc>
                  <a:txBody>
                    <a:bodyPr/>
                    <a:lstStyle/>
                    <a:p>
                      <a:endParaRPr lang="en-GB" sz="1800" b="1" i="0" dirty="0"/>
                    </a:p>
                  </a:txBody>
                  <a:tcPr marL="68580" marR="68580" marT="34290" marB="34290">
                    <a:noFill/>
                  </a:tcPr>
                </a:tc>
                <a:tc>
                  <a:txBody>
                    <a:bodyPr/>
                    <a:lstStyle/>
                    <a:p>
                      <a:endParaRPr lang="en-GB" sz="1800" b="1" i="0" dirty="0"/>
                    </a:p>
                  </a:txBody>
                  <a:tcPr marL="68580" marR="68580" marT="34290" marB="34290">
                    <a:noFill/>
                  </a:tcPr>
                </a:tc>
                <a:tc>
                  <a:txBody>
                    <a:bodyPr/>
                    <a:lstStyle/>
                    <a:p>
                      <a:endParaRPr lang="en-GB" sz="1800" b="1" i="0" dirty="0"/>
                    </a:p>
                  </a:txBody>
                  <a:tcPr marL="68580" marR="68580" marT="34290" marB="34290">
                    <a:noFill/>
                  </a:tcPr>
                </a:tc>
              </a:tr>
              <a:tr h="222885">
                <a:tc>
                  <a:txBody>
                    <a:bodyPr/>
                    <a:lstStyle/>
                    <a:p>
                      <a:r>
                        <a:rPr lang="en-GB" sz="1800" i="0" dirty="0" err="1" smtClean="0"/>
                        <a:t>muA</a:t>
                      </a:r>
                      <a:endParaRPr lang="en-GB" sz="1800" i="0" dirty="0"/>
                    </a:p>
                  </a:txBody>
                  <a:tcPr marL="68580" marR="68580" marT="34290" marB="34290">
                    <a:solidFill>
                      <a:schemeClr val="accent3"/>
                    </a:solidFill>
                  </a:tcPr>
                </a:tc>
                <a:tc>
                  <a:txBody>
                    <a:bodyPr/>
                    <a:lstStyle/>
                    <a:p>
                      <a:r>
                        <a:rPr lang="en-GB" sz="1800" i="0" dirty="0" smtClean="0"/>
                        <a:t>real</a:t>
                      </a:r>
                      <a:endParaRPr lang="en-GB" sz="1800" i="0" dirty="0"/>
                    </a:p>
                  </a:txBody>
                  <a:tcPr marL="68580" marR="68580" marT="34290" marB="34290">
                    <a:solidFill>
                      <a:schemeClr val="accent3"/>
                    </a:solidFill>
                  </a:tcPr>
                </a:tc>
                <a:tc>
                  <a:txBody>
                    <a:bodyPr/>
                    <a:lstStyle/>
                    <a:p>
                      <a:r>
                        <a:rPr lang="en-GB" sz="1800" i="0" dirty="0" smtClean="0"/>
                        <a:t>hyper</a:t>
                      </a:r>
                      <a:endParaRPr lang="en-GB" sz="1800" i="0" dirty="0"/>
                    </a:p>
                  </a:txBody>
                  <a:tcPr marL="68580" marR="68580" marT="34290" marB="34290">
                    <a:solidFill>
                      <a:schemeClr val="accent3"/>
                    </a:solidFill>
                  </a:tcPr>
                </a:tc>
                <a:tc>
                  <a:txBody>
                    <a:bodyPr/>
                    <a:lstStyle/>
                    <a:p>
                      <a:r>
                        <a:rPr lang="en-GB" sz="1800" i="0" dirty="0" smtClean="0"/>
                        <a:t>0</a:t>
                      </a:r>
                    </a:p>
                  </a:txBody>
                  <a:tcPr marL="68580" marR="68580" marT="34290" marB="34290">
                    <a:solidFill>
                      <a:schemeClr val="accent3"/>
                    </a:solidFill>
                  </a:tcPr>
                </a:tc>
              </a:tr>
              <a:tr h="222885">
                <a:tc>
                  <a:txBody>
                    <a:bodyPr/>
                    <a:lstStyle/>
                    <a:p>
                      <a:r>
                        <a:rPr lang="en-GB" sz="1800" i="0" dirty="0" err="1" smtClean="0"/>
                        <a:t>muB</a:t>
                      </a:r>
                      <a:endParaRPr lang="en-GB" sz="1800" i="0" dirty="0"/>
                    </a:p>
                  </a:txBody>
                  <a:tcPr marL="68580" marR="68580" marT="34290" marB="34290">
                    <a:solidFill>
                      <a:schemeClr val="accent3"/>
                    </a:solidFill>
                  </a:tcPr>
                </a:tc>
                <a:tc>
                  <a:txBody>
                    <a:bodyPr/>
                    <a:lstStyle/>
                    <a:p>
                      <a:r>
                        <a:rPr lang="en-GB" sz="1800" i="0" dirty="0" smtClean="0"/>
                        <a:t>real</a:t>
                      </a:r>
                      <a:endParaRPr lang="en-GB" sz="1800" i="0" dirty="0"/>
                    </a:p>
                  </a:txBody>
                  <a:tcPr marL="68580" marR="68580" marT="34290" marB="34290">
                    <a:solidFill>
                      <a:schemeClr val="accent3"/>
                    </a:solidFill>
                  </a:tcPr>
                </a:tc>
                <a:tc>
                  <a:txBody>
                    <a:bodyPr/>
                    <a:lstStyle/>
                    <a:p>
                      <a:r>
                        <a:rPr lang="en-GB" sz="1800" i="0" dirty="0" smtClean="0"/>
                        <a:t>hyper</a:t>
                      </a:r>
                      <a:endParaRPr lang="en-GB" sz="1800" i="0" dirty="0"/>
                    </a:p>
                  </a:txBody>
                  <a:tcPr marL="68580" marR="68580" marT="34290" marB="34290">
                    <a:solidFill>
                      <a:schemeClr val="accent3"/>
                    </a:solidFill>
                  </a:tcPr>
                </a:tc>
                <a:tc>
                  <a:txBody>
                    <a:bodyPr/>
                    <a:lstStyle/>
                    <a:p>
                      <a:r>
                        <a:rPr lang="en-GB" sz="1800" i="0" dirty="0" smtClean="0"/>
                        <a:t>0</a:t>
                      </a:r>
                    </a:p>
                  </a:txBody>
                  <a:tcPr marL="68580" marR="68580" marT="34290" marB="34290">
                    <a:solidFill>
                      <a:schemeClr val="accent3"/>
                    </a:solidFill>
                  </a:tcPr>
                </a:tc>
              </a:tr>
              <a:tr h="222885">
                <a:tc>
                  <a:txBody>
                    <a:bodyPr/>
                    <a:lstStyle/>
                    <a:p>
                      <a:r>
                        <a:rPr lang="en-GB" sz="1800" i="0" dirty="0" smtClean="0"/>
                        <a:t>A</a:t>
                      </a:r>
                      <a:endParaRPr lang="en-GB" sz="1800" i="0" dirty="0"/>
                    </a:p>
                  </a:txBody>
                  <a:tcPr marL="68580" marR="68580" marT="34290" marB="34290">
                    <a:solidFill>
                      <a:schemeClr val="accent3"/>
                    </a:solidFill>
                  </a:tcPr>
                </a:tc>
                <a:tc>
                  <a:txBody>
                    <a:bodyPr/>
                    <a:lstStyle/>
                    <a:p>
                      <a:r>
                        <a:rPr lang="en-GB" sz="1800" i="0" dirty="0" smtClean="0"/>
                        <a:t>real</a:t>
                      </a:r>
                      <a:endParaRPr lang="en-GB" sz="1800" i="0" dirty="0"/>
                    </a:p>
                  </a:txBody>
                  <a:tcPr marL="68580" marR="68580" marT="34290" marB="34290">
                    <a:solidFill>
                      <a:schemeClr val="accent3"/>
                    </a:solidFill>
                  </a:tcPr>
                </a:tc>
                <a:tc>
                  <a:txBody>
                    <a:bodyPr/>
                    <a:lstStyle/>
                    <a:p>
                      <a:r>
                        <a:rPr lang="en-GB" sz="1800" i="0" dirty="0" err="1" smtClean="0"/>
                        <a:t>param</a:t>
                      </a:r>
                      <a:endParaRPr lang="en-GB" sz="1800" i="0" dirty="0"/>
                    </a:p>
                  </a:txBody>
                  <a:tcPr marL="68580" marR="68580" marT="34290" marB="34290">
                    <a:solidFill>
                      <a:schemeClr val="accent3"/>
                    </a:solidFill>
                  </a:tcPr>
                </a:tc>
                <a:tc>
                  <a:txBody>
                    <a:bodyPr/>
                    <a:lstStyle/>
                    <a:p>
                      <a:r>
                        <a:rPr lang="en-GB" sz="1800" i="0" dirty="0" smtClean="0"/>
                        <a:t>Gaussian(muA,1)</a:t>
                      </a:r>
                    </a:p>
                  </a:txBody>
                  <a:tcPr marL="68580" marR="68580" marT="34290" marB="34290">
                    <a:solidFill>
                      <a:schemeClr val="accent3"/>
                    </a:solidFill>
                  </a:tcPr>
                </a:tc>
              </a:tr>
              <a:tr h="222885">
                <a:tc>
                  <a:txBody>
                    <a:bodyPr/>
                    <a:lstStyle/>
                    <a:p>
                      <a:r>
                        <a:rPr lang="en-GB" sz="1800" i="0" dirty="0" smtClean="0"/>
                        <a:t>B</a:t>
                      </a:r>
                      <a:endParaRPr lang="en-GB" sz="1800" i="0" dirty="0"/>
                    </a:p>
                  </a:txBody>
                  <a:tcPr marL="68580" marR="68580" marT="34290" marB="34290">
                    <a:solidFill>
                      <a:schemeClr val="accent3"/>
                    </a:solidFill>
                  </a:tcPr>
                </a:tc>
                <a:tc>
                  <a:txBody>
                    <a:bodyPr/>
                    <a:lstStyle/>
                    <a:p>
                      <a:r>
                        <a:rPr lang="en-GB" sz="1800" i="0" dirty="0" smtClean="0"/>
                        <a:t>real</a:t>
                      </a:r>
                      <a:endParaRPr lang="en-GB" sz="1800" i="0" dirty="0"/>
                    </a:p>
                  </a:txBody>
                  <a:tcPr marL="68580" marR="68580" marT="34290" marB="34290">
                    <a:solidFill>
                      <a:schemeClr val="accent3"/>
                    </a:solidFill>
                  </a:tcPr>
                </a:tc>
                <a:tc>
                  <a:txBody>
                    <a:bodyPr/>
                    <a:lstStyle/>
                    <a:p>
                      <a:r>
                        <a:rPr lang="en-GB" sz="1800" i="0" dirty="0" err="1" smtClean="0"/>
                        <a:t>param</a:t>
                      </a:r>
                      <a:endParaRPr lang="en-GB" sz="1800" i="0" dirty="0"/>
                    </a:p>
                  </a:txBody>
                  <a:tcPr marL="68580" marR="68580" marT="34290" marB="34290">
                    <a:solidFill>
                      <a:schemeClr val="accent3"/>
                    </a:solidFill>
                  </a:tcPr>
                </a:tc>
                <a:tc>
                  <a:txBody>
                    <a:bodyPr/>
                    <a:lstStyle/>
                    <a:p>
                      <a:r>
                        <a:rPr lang="en-GB" sz="1800" i="0" dirty="0" smtClean="0"/>
                        <a:t>Gaussian(muB,1)</a:t>
                      </a:r>
                    </a:p>
                  </a:txBody>
                  <a:tcPr marL="68580" marR="68580" marT="34290" marB="34290">
                    <a:solidFill>
                      <a:schemeClr val="accent3"/>
                    </a:solidFill>
                  </a:tcPr>
                </a:tc>
              </a:tr>
              <a:tr h="222885">
                <a:tc>
                  <a:txBody>
                    <a:bodyPr/>
                    <a:lstStyle/>
                    <a:p>
                      <a:r>
                        <a:rPr lang="en-GB" sz="1800" i="0" dirty="0" smtClean="0"/>
                        <a:t>X</a:t>
                      </a:r>
                      <a:endParaRPr lang="en-GB" sz="1800" i="0" dirty="0"/>
                    </a:p>
                  </a:txBody>
                  <a:tcPr marL="68580" marR="68580" marT="34290" marB="34290">
                    <a:solidFill>
                      <a:schemeClr val="accent1"/>
                    </a:solidFill>
                  </a:tcPr>
                </a:tc>
                <a:tc>
                  <a:txBody>
                    <a:bodyPr/>
                    <a:lstStyle/>
                    <a:p>
                      <a:r>
                        <a:rPr lang="en-GB" sz="1800" i="0" dirty="0" smtClean="0"/>
                        <a:t>real</a:t>
                      </a:r>
                      <a:endParaRPr lang="en-GB" sz="1800" i="0" dirty="0"/>
                    </a:p>
                  </a:txBody>
                  <a:tcPr marL="68580" marR="68580" marT="34290" marB="34290">
                    <a:solidFill>
                      <a:schemeClr val="accent1"/>
                    </a:solidFill>
                  </a:tcPr>
                </a:tc>
                <a:tc>
                  <a:txBody>
                    <a:bodyPr/>
                    <a:lstStyle/>
                    <a:p>
                      <a:r>
                        <a:rPr lang="en-GB" sz="1800" i="0" dirty="0" smtClean="0"/>
                        <a:t>input</a:t>
                      </a:r>
                      <a:endParaRPr lang="en-GB" sz="1800" i="0" dirty="0"/>
                    </a:p>
                  </a:txBody>
                  <a:tcPr marL="68580" marR="68580" marT="34290" marB="34290">
                    <a:solidFill>
                      <a:schemeClr val="accent1"/>
                    </a:solidFill>
                  </a:tcPr>
                </a:tc>
                <a:tc>
                  <a:txBody>
                    <a:bodyPr/>
                    <a:lstStyle/>
                    <a:p>
                      <a:endParaRPr lang="en-GB" sz="1800" i="0" dirty="0" smtClean="0"/>
                    </a:p>
                  </a:txBody>
                  <a:tcPr marL="68580" marR="68580" marT="34290" marB="34290">
                    <a:solidFill>
                      <a:schemeClr val="bg1"/>
                    </a:solidFill>
                  </a:tcPr>
                </a:tc>
              </a:tr>
              <a:tr h="222885">
                <a:tc>
                  <a:txBody>
                    <a:bodyPr/>
                    <a:lstStyle/>
                    <a:p>
                      <a:r>
                        <a:rPr lang="en-GB" sz="1800" i="0" dirty="0" smtClean="0"/>
                        <a:t>Z</a:t>
                      </a:r>
                      <a:endParaRPr lang="en-GB" sz="1800" i="0" dirty="0"/>
                    </a:p>
                  </a:txBody>
                  <a:tcPr marL="68580" marR="68580" marT="34290" marB="34290">
                    <a:solidFill>
                      <a:schemeClr val="accent3"/>
                    </a:solidFill>
                  </a:tcPr>
                </a:tc>
                <a:tc>
                  <a:txBody>
                    <a:bodyPr/>
                    <a:lstStyle/>
                    <a:p>
                      <a:r>
                        <a:rPr lang="en-GB" sz="1800" i="0" dirty="0" smtClean="0"/>
                        <a:t>real</a:t>
                      </a:r>
                      <a:endParaRPr lang="en-GB" sz="1800" i="0" dirty="0"/>
                    </a:p>
                  </a:txBody>
                  <a:tcPr marL="68580" marR="68580" marT="34290" marB="34290">
                    <a:solidFill>
                      <a:schemeClr val="accent3"/>
                    </a:solidFill>
                  </a:tcPr>
                </a:tc>
                <a:tc>
                  <a:txBody>
                    <a:bodyPr/>
                    <a:lstStyle/>
                    <a:p>
                      <a:r>
                        <a:rPr lang="en-GB" sz="1800" i="0" dirty="0" smtClean="0"/>
                        <a:t>latent</a:t>
                      </a:r>
                      <a:endParaRPr lang="en-GB" sz="1800" i="0" dirty="0"/>
                    </a:p>
                  </a:txBody>
                  <a:tcPr marL="68580" marR="68580" marT="34290" marB="34290">
                    <a:solidFill>
                      <a:schemeClr val="accent3"/>
                    </a:solidFill>
                  </a:tcPr>
                </a:tc>
                <a:tc>
                  <a:txBody>
                    <a:bodyPr/>
                    <a:lstStyle/>
                    <a:p>
                      <a:r>
                        <a:rPr lang="en-GB" sz="1800" i="0" dirty="0" smtClean="0"/>
                        <a:t>A*X</a:t>
                      </a:r>
                      <a:r>
                        <a:rPr lang="en-GB" sz="1800" i="0" baseline="0" dirty="0" smtClean="0"/>
                        <a:t> + B</a:t>
                      </a:r>
                      <a:endParaRPr lang="en-GB" sz="1800" i="0" dirty="0" smtClean="0"/>
                    </a:p>
                  </a:txBody>
                  <a:tcPr marL="68580" marR="68580" marT="34290" marB="34290">
                    <a:solidFill>
                      <a:schemeClr val="accent3"/>
                    </a:solidFill>
                  </a:tcPr>
                </a:tc>
              </a:tr>
              <a:tr h="222885">
                <a:tc>
                  <a:txBody>
                    <a:bodyPr/>
                    <a:lstStyle/>
                    <a:p>
                      <a:r>
                        <a:rPr lang="en-GB" sz="1800" i="0" dirty="0" smtClean="0"/>
                        <a:t>Y</a:t>
                      </a:r>
                      <a:endParaRPr lang="en-GB" sz="1800" i="0" dirty="0"/>
                    </a:p>
                  </a:txBody>
                  <a:tcPr marL="68580" marR="68580" marT="34290" marB="34290">
                    <a:solidFill>
                      <a:schemeClr val="accent2"/>
                    </a:solidFill>
                  </a:tcPr>
                </a:tc>
                <a:tc>
                  <a:txBody>
                    <a:bodyPr/>
                    <a:lstStyle/>
                    <a:p>
                      <a:r>
                        <a:rPr lang="en-GB" sz="1800" i="0" dirty="0" smtClean="0"/>
                        <a:t>real</a:t>
                      </a:r>
                      <a:endParaRPr lang="en-GB" sz="1800" i="0" dirty="0"/>
                    </a:p>
                  </a:txBody>
                  <a:tcPr marL="68580" marR="68580" marT="34290" marB="34290">
                    <a:solidFill>
                      <a:schemeClr val="accent2"/>
                    </a:solidFill>
                  </a:tcPr>
                </a:tc>
                <a:tc>
                  <a:txBody>
                    <a:bodyPr/>
                    <a:lstStyle/>
                    <a:p>
                      <a:r>
                        <a:rPr lang="en-GB" sz="1800" i="0" dirty="0" smtClean="0"/>
                        <a:t>output</a:t>
                      </a:r>
                      <a:endParaRPr lang="en-GB" sz="1800" i="0" dirty="0"/>
                    </a:p>
                  </a:txBody>
                  <a:tcPr marL="68580" marR="68580" marT="34290" marB="34290">
                    <a:solidFill>
                      <a:schemeClr val="accent2"/>
                    </a:solidFill>
                  </a:tcPr>
                </a:tc>
                <a:tc>
                  <a:txBody>
                    <a:bodyPr/>
                    <a:lstStyle/>
                    <a:p>
                      <a:r>
                        <a:rPr lang="en-GB" sz="1800" i="0" baseline="0" dirty="0" smtClean="0"/>
                        <a:t>Gaussian(Z,4)</a:t>
                      </a:r>
                    </a:p>
                  </a:txBody>
                  <a:tcPr marL="68580" marR="68580" marT="34290" marB="34290">
                    <a:solidFill>
                      <a:schemeClr val="accent2"/>
                    </a:solidFill>
                  </a:tcPr>
                </a:tc>
              </a:tr>
            </a:tbl>
          </a:graphicData>
        </a:graphic>
      </p:graphicFrame>
      <p:graphicFrame>
        <p:nvGraphicFramePr>
          <p:cNvPr id="8" name="Chart 7"/>
          <p:cNvGraphicFramePr>
            <a:graphicFrameLocks/>
          </p:cNvGraphicFramePr>
          <p:nvPr>
            <p:extLst/>
          </p:nvPr>
        </p:nvGraphicFramePr>
        <p:xfrm>
          <a:off x="7213599" y="187326"/>
          <a:ext cx="1787551" cy="236587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10" name="TextBox 9"/>
              <p:cNvSpPr txBox="1"/>
              <p:nvPr/>
            </p:nvSpPr>
            <p:spPr>
              <a:xfrm>
                <a:off x="177552" y="1530550"/>
                <a:ext cx="4191248" cy="3046988"/>
              </a:xfrm>
              <a:prstGeom prst="rect">
                <a:avLst/>
              </a:prstGeom>
              <a:solidFill>
                <a:schemeClr val="accent1">
                  <a:lumMod val="20000"/>
                  <a:lumOff val="80000"/>
                </a:schemeClr>
              </a:solidFill>
            </p:spPr>
            <p:txBody>
              <a:bodyPr wrap="square" rtlCol="0">
                <a:spAutoFit/>
              </a:bodyPr>
              <a:lstStyle/>
              <a:p>
                <a:r>
                  <a:rPr lang="en-GB" sz="2400" b="1" dirty="0" smtClean="0"/>
                  <a:t>A  Model</a:t>
                </a:r>
              </a:p>
              <a:p>
                <a:endParaRPr lang="en-GB" sz="2400" dirty="0"/>
              </a:p>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r>
                        <a:rPr lang="en-GB" sz="2400" b="0" i="1" smtClean="0">
                          <a:latin typeface="Cambria Math" panose="02040503050406030204" pitchFamily="18" charset="0"/>
                        </a:rPr>
                        <m:t>𝐴𝑥</m:t>
                      </m:r>
                      <m:r>
                        <a:rPr lang="en-GB" sz="2400" b="0" i="1" smtClean="0">
                          <a:latin typeface="Cambria Math" panose="02040503050406030204" pitchFamily="18" charset="0"/>
                        </a:rPr>
                        <m:t>+</m:t>
                      </m:r>
                      <m:r>
                        <a:rPr lang="en-GB" sz="2400" b="0" i="1" smtClean="0">
                          <a:latin typeface="Cambria Math" panose="02040503050406030204" pitchFamily="18" charset="0"/>
                        </a:rPr>
                        <m:t>𝐵</m:t>
                      </m:r>
                      <m:r>
                        <a:rPr lang="en-GB" sz="2400" b="0" i="1" smtClean="0">
                          <a:latin typeface="Cambria Math" panose="02040503050406030204" pitchFamily="18" charset="0"/>
                        </a:rPr>
                        <m:t>+</m:t>
                      </m:r>
                      <m:r>
                        <a:rPr lang="en-GB" sz="2400" b="0" i="1" smtClean="0">
                          <a:latin typeface="Cambria Math" panose="02040503050406030204" pitchFamily="18" charset="0"/>
                        </a:rPr>
                        <m:t>𝑒</m:t>
                      </m:r>
                    </m:oMath>
                  </m:oMathPara>
                </a14:m>
                <a:endParaRPr lang="en-GB" sz="2400" dirty="0" smtClean="0"/>
              </a:p>
              <a:p>
                <a:endParaRPr lang="en-GB" sz="2400" dirty="0"/>
              </a:p>
              <a:p>
                <a:r>
                  <a:rPr lang="en-GB" sz="2400" dirty="0" smtClean="0"/>
                  <a:t>where </a:t>
                </a:r>
                <a:r>
                  <a:rPr lang="en-GB" sz="2400" b="1" dirty="0" smtClean="0"/>
                  <a:t>noise</a:t>
                </a:r>
                <a:r>
                  <a:rPr lang="en-GB" sz="2400" dirty="0" smtClean="0"/>
                  <a:t> </a:t>
                </a:r>
                <a14:m>
                  <m:oMath xmlns:m="http://schemas.openxmlformats.org/officeDocument/2006/math">
                    <m:r>
                      <a:rPr lang="en-GB" sz="2400" b="0" i="1" smtClean="0">
                        <a:latin typeface="Cambria Math" panose="02040503050406030204" pitchFamily="18" charset="0"/>
                      </a:rPr>
                      <m:t>𝑒</m:t>
                    </m:r>
                    <m:r>
                      <a:rPr lang="en-GB" sz="2400" b="0" i="1" smtClean="0">
                        <a:latin typeface="Cambria Math" panose="02040503050406030204" pitchFamily="18" charset="0"/>
                      </a:rPr>
                      <m:t>~</m:t>
                    </m:r>
                    <m:r>
                      <a:rPr lang="en-GB" sz="2400" b="0" i="1" smtClean="0">
                        <a:latin typeface="Cambria Math" panose="02040503050406030204" pitchFamily="18" charset="0"/>
                      </a:rPr>
                      <m:t>𝑁</m:t>
                    </m:r>
                    <m:r>
                      <a:rPr lang="en-GB"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GB" sz="2400" b="0" i="1" smtClean="0">
                            <a:latin typeface="Cambria Math" panose="02040503050406030204" pitchFamily="18" charset="0"/>
                          </a:rPr>
                          <m:t>0,</m:t>
                        </m:r>
                        <m:r>
                          <a:rPr lang="en-US" sz="2400" b="0" i="1" smtClean="0">
                            <a:latin typeface="Cambria Math" panose="02040503050406030204" pitchFamily="18" charset="0"/>
                          </a:rPr>
                          <m:t>2</m:t>
                        </m:r>
                      </m:e>
                      <m:sup>
                        <m:r>
                          <a:rPr lang="en-US" sz="2400" b="0" i="1" smtClean="0">
                            <a:latin typeface="Cambria Math" panose="02040503050406030204" pitchFamily="18" charset="0"/>
                          </a:rPr>
                          <m:t>2</m:t>
                        </m:r>
                      </m:sup>
                    </m:sSup>
                    <m:r>
                      <a:rPr lang="en-GB" sz="2400" b="0" i="1" smtClean="0">
                        <a:latin typeface="Cambria Math" panose="02040503050406030204" pitchFamily="18" charset="0"/>
                      </a:rPr>
                      <m:t>)</m:t>
                    </m:r>
                  </m:oMath>
                </a14:m>
                <a:endParaRPr lang="en-GB" sz="2400" dirty="0" smtClean="0"/>
              </a:p>
              <a:p>
                <a:endParaRPr lang="en-GB" sz="2400" dirty="0" smtClean="0"/>
              </a:p>
              <a:p>
                <a14:m>
                  <m:oMath xmlns:m="http://schemas.openxmlformats.org/officeDocument/2006/math">
                    <m:r>
                      <a:rPr lang="en-GB" sz="2400" i="1">
                        <a:latin typeface="Cambria Math" panose="02040503050406030204" pitchFamily="18" charset="0"/>
                      </a:rPr>
                      <m:t>𝑥</m:t>
                    </m:r>
                  </m:oMath>
                </a14:m>
                <a:r>
                  <a:rPr lang="en-GB" sz="2400" dirty="0" smtClean="0"/>
                  <a:t> </a:t>
                </a:r>
                <a:r>
                  <a:rPr lang="en-GB" sz="2400" dirty="0"/>
                  <a:t>is an </a:t>
                </a:r>
                <a:r>
                  <a:rPr lang="en-GB" sz="2400" b="1" dirty="0"/>
                  <a:t>input</a:t>
                </a:r>
                <a:r>
                  <a:rPr lang="en-GB" sz="2400" dirty="0"/>
                  <a:t>, </a:t>
                </a:r>
                <a14:m>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 </m:t>
                    </m:r>
                  </m:oMath>
                </a14:m>
                <a:r>
                  <a:rPr lang="en-GB" sz="2400" dirty="0"/>
                  <a:t>is an </a:t>
                </a:r>
                <a:r>
                  <a:rPr lang="en-GB" sz="2400" b="1" dirty="0" smtClean="0"/>
                  <a:t>output</a:t>
                </a:r>
                <a:r>
                  <a:rPr lang="en-GB" sz="2400" dirty="0" smtClean="0"/>
                  <a:t>.</a:t>
                </a:r>
                <a:endParaRPr lang="en-GB" sz="2400" dirty="0"/>
              </a:p>
              <a:p>
                <a14:m>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m:t>
                    </m:r>
                    <m:r>
                      <a:rPr lang="en-GB" sz="2400" b="0" i="1" smtClean="0">
                        <a:latin typeface="Cambria Math" panose="02040503050406030204" pitchFamily="18" charset="0"/>
                      </a:rPr>
                      <m:t>𝐵</m:t>
                    </m:r>
                  </m:oMath>
                </a14:m>
                <a:r>
                  <a:rPr lang="en-GB" sz="2400" dirty="0" smtClean="0"/>
                  <a:t> are the model </a:t>
                </a:r>
                <a:r>
                  <a:rPr lang="en-GB" sz="2400" b="1" dirty="0" smtClean="0"/>
                  <a:t>parameters</a:t>
                </a:r>
                <a:r>
                  <a:rPr lang="en-GB" sz="2400" dirty="0" smtClean="0"/>
                  <a:t>.</a:t>
                </a:r>
              </a:p>
            </p:txBody>
          </p:sp>
        </mc:Choice>
        <mc:Fallback xmlns="">
          <p:sp>
            <p:nvSpPr>
              <p:cNvPr id="10" name="TextBox 9"/>
              <p:cNvSpPr txBox="1">
                <a:spLocks noRot="1" noChangeAspect="1" noMove="1" noResize="1" noEditPoints="1" noAdjustHandles="1" noChangeArrowheads="1" noChangeShapeType="1" noTextEdit="1"/>
              </p:cNvSpPr>
              <p:nvPr/>
            </p:nvSpPr>
            <p:spPr>
              <a:xfrm>
                <a:off x="177552" y="1530550"/>
                <a:ext cx="4191248" cy="3046988"/>
              </a:xfrm>
              <a:prstGeom prst="rect">
                <a:avLst/>
              </a:prstGeom>
              <a:blipFill rotWithShape="0">
                <a:blip r:embed="rId5"/>
                <a:stretch>
                  <a:fillRect l="-2180" t="-1600" r="-145" b="-3600"/>
                </a:stretch>
              </a:blipFill>
            </p:spPr>
            <p:txBody>
              <a:bodyPr/>
              <a:lstStyle/>
              <a:p>
                <a:r>
                  <a:rPr lang="en-GB">
                    <a:noFill/>
                  </a:rPr>
                  <a:t> </a:t>
                </a:r>
              </a:p>
            </p:txBody>
          </p:sp>
        </mc:Fallback>
      </mc:AlternateContent>
    </p:spTree>
    <p:extLst>
      <p:ext uri="{BB962C8B-B14F-4D97-AF65-F5344CB8AC3E}">
        <p14:creationId xmlns:p14="http://schemas.microsoft.com/office/powerpoint/2010/main" val="840839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64407"/>
          </a:xfrm>
        </p:spPr>
        <p:txBody>
          <a:bodyPr/>
          <a:lstStyle/>
          <a:p>
            <a:r>
              <a:rPr lang="en-GB" dirty="0" smtClean="0"/>
              <a:t>Graphical Models</a:t>
            </a:r>
            <a:endParaRPr lang="en-GB" dirty="0"/>
          </a:p>
        </p:txBody>
      </p:sp>
      <p:sp>
        <p:nvSpPr>
          <p:cNvPr id="5" name="Slide Number Placeholder 4"/>
          <p:cNvSpPr>
            <a:spLocks noGrp="1"/>
          </p:cNvSpPr>
          <p:nvPr>
            <p:ph type="sldNum" sz="quarter" idx="12"/>
          </p:nvPr>
        </p:nvSpPr>
        <p:spPr/>
        <p:txBody>
          <a:bodyPr/>
          <a:lstStyle/>
          <a:p>
            <a:fld id="{0FB3D110-65DF-4D23-960E-5B67D967660A}" type="slidenum">
              <a:rPr lang="en-GB" smtClean="0"/>
              <a:t>5</a:t>
            </a:fld>
            <a:endParaRPr lang="en-GB"/>
          </a:p>
        </p:txBody>
      </p:sp>
      <p:sp>
        <p:nvSpPr>
          <p:cNvPr id="8" name="Down Arrow 7"/>
          <p:cNvSpPr/>
          <p:nvPr/>
        </p:nvSpPr>
        <p:spPr>
          <a:xfrm>
            <a:off x="6677674" y="2605600"/>
            <a:ext cx="843197" cy="1641423"/>
          </a:xfrm>
          <a:prstGeom prst="downArrow">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350" dirty="0"/>
          </a:p>
        </p:txBody>
      </p:sp>
      <p:sp>
        <p:nvSpPr>
          <p:cNvPr id="10" name="Down Arrow 9"/>
          <p:cNvSpPr/>
          <p:nvPr/>
        </p:nvSpPr>
        <p:spPr>
          <a:xfrm rot="10800000">
            <a:off x="7979614" y="2615678"/>
            <a:ext cx="843197" cy="1663035"/>
          </a:xfrm>
          <a:prstGeom prst="downArrow">
            <a:avLst/>
          </a:prstGeom>
          <a:solidFill>
            <a:schemeClr val="accent4"/>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350" dirty="0"/>
          </a:p>
        </p:txBody>
      </p:sp>
      <p:sp>
        <p:nvSpPr>
          <p:cNvPr id="11" name="TextBox 10"/>
          <p:cNvSpPr txBox="1"/>
          <p:nvPr/>
        </p:nvSpPr>
        <p:spPr>
          <a:xfrm>
            <a:off x="6461478" y="2163339"/>
            <a:ext cx="1275588" cy="461665"/>
          </a:xfrm>
          <a:prstGeom prst="rect">
            <a:avLst/>
          </a:prstGeom>
          <a:noFill/>
        </p:spPr>
        <p:txBody>
          <a:bodyPr wrap="square" rtlCol="0">
            <a:spAutoFit/>
          </a:bodyPr>
          <a:lstStyle/>
          <a:p>
            <a:pPr algn="ctr"/>
            <a:r>
              <a:rPr lang="en-GB" sz="2400" dirty="0"/>
              <a:t>Sample</a:t>
            </a:r>
          </a:p>
        </p:txBody>
      </p:sp>
      <p:sp>
        <p:nvSpPr>
          <p:cNvPr id="12" name="TextBox 11"/>
          <p:cNvSpPr txBox="1"/>
          <p:nvPr/>
        </p:nvSpPr>
        <p:spPr>
          <a:xfrm>
            <a:off x="7763418" y="2189790"/>
            <a:ext cx="1275588" cy="461665"/>
          </a:xfrm>
          <a:prstGeom prst="rect">
            <a:avLst/>
          </a:prstGeom>
          <a:noFill/>
        </p:spPr>
        <p:txBody>
          <a:bodyPr wrap="square" rtlCol="0">
            <a:spAutoFit/>
          </a:bodyPr>
          <a:lstStyle/>
          <a:p>
            <a:pPr algn="ctr"/>
            <a:r>
              <a:rPr lang="en-GB" sz="2400" dirty="0"/>
              <a:t>Infer</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626" y="1429533"/>
            <a:ext cx="6109255" cy="4926818"/>
          </a:xfrm>
          <a:prstGeom prst="rect">
            <a:avLst/>
          </a:prstGeom>
        </p:spPr>
      </p:pic>
      <p:pic>
        <p:nvPicPr>
          <p:cNvPr id="14" name="Picture 13" descr="http://allthingschill.com/img/halo_3_cover.jpg"/>
          <p:cNvPicPr>
            <a:picLocks noChangeAspect="1" noChangeArrowheads="1"/>
          </p:cNvPicPr>
          <p:nvPr/>
        </p:nvPicPr>
        <p:blipFill rotWithShape="1">
          <a:blip r:embed="rId4"/>
          <a:srcRect l="106" t="14555" r="2758" b="32524"/>
          <a:stretch/>
        </p:blipFill>
        <p:spPr bwMode="auto">
          <a:xfrm>
            <a:off x="7329426" y="134243"/>
            <a:ext cx="1701133" cy="1295290"/>
          </a:xfrm>
          <a:prstGeom prst="roundRect">
            <a:avLst>
              <a:gd name="adj" fmla="val 0"/>
            </a:avLst>
          </a:prstGeom>
          <a:solidFill>
            <a:srgbClr val="FFFFFF">
              <a:shade val="85000"/>
            </a:srgbClr>
          </a:solidFill>
          <a:ln w="12700">
            <a:solidFill>
              <a:schemeClr val="tx1"/>
            </a:solidFill>
          </a:ln>
          <a:effectLst/>
        </p:spPr>
      </p:pic>
      <p:pic>
        <p:nvPicPr>
          <p:cNvPr id="1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86" t="3211" r="3067" b="39934"/>
          <a:stretch/>
        </p:blipFill>
        <p:spPr bwMode="auto">
          <a:xfrm>
            <a:off x="5123242" y="206637"/>
            <a:ext cx="1976030" cy="106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91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Graphical Models are Amazing!</a:t>
            </a:r>
            <a:endParaRPr lang="en-GB" dirty="0"/>
          </a:p>
        </p:txBody>
      </p:sp>
      <p:sp>
        <p:nvSpPr>
          <p:cNvPr id="3" name="Content Placeholder 2"/>
          <p:cNvSpPr>
            <a:spLocks noGrp="1"/>
          </p:cNvSpPr>
          <p:nvPr>
            <p:ph idx="1"/>
          </p:nvPr>
        </p:nvSpPr>
        <p:spPr>
          <a:xfrm>
            <a:off x="628649" y="3596683"/>
            <a:ext cx="8110987" cy="2932137"/>
          </a:xfrm>
        </p:spPr>
        <p:txBody>
          <a:bodyPr>
            <a:noAutofit/>
          </a:bodyPr>
          <a:lstStyle/>
          <a:p>
            <a:r>
              <a:rPr lang="en-GB" sz="2400" dirty="0" smtClean="0"/>
              <a:t>A </a:t>
            </a:r>
            <a:r>
              <a:rPr lang="en-GB" sz="2400" b="1" dirty="0"/>
              <a:t>regression function </a:t>
            </a:r>
            <a:r>
              <a:rPr lang="en-GB" sz="2400" dirty="0"/>
              <a:t>inputs a tuple of </a:t>
            </a:r>
            <a:r>
              <a:rPr lang="en-GB" sz="2400" dirty="0" smtClean="0"/>
              <a:t>variables,</a:t>
            </a:r>
            <a:br>
              <a:rPr lang="en-GB" sz="2400" dirty="0" smtClean="0"/>
            </a:br>
            <a:r>
              <a:rPr lang="en-GB" sz="2400" dirty="0" smtClean="0"/>
              <a:t>and outputs one or more continuous variables.</a:t>
            </a:r>
            <a:endParaRPr lang="en-GB" sz="2400" dirty="0"/>
          </a:p>
          <a:p>
            <a:r>
              <a:rPr lang="en-GB" sz="2400" dirty="0"/>
              <a:t>A </a:t>
            </a:r>
            <a:r>
              <a:rPr lang="en-GB" sz="2400" b="1" dirty="0"/>
              <a:t>cluster analysis</a:t>
            </a:r>
            <a:r>
              <a:rPr lang="en-GB" sz="2400" dirty="0"/>
              <a:t> groups items so that items in each cluster are more like each other than to items in other clusters.</a:t>
            </a:r>
          </a:p>
          <a:p>
            <a:r>
              <a:rPr lang="en-GB" sz="2400" dirty="0" smtClean="0"/>
              <a:t>A </a:t>
            </a:r>
            <a:r>
              <a:rPr lang="en-GB" sz="2400" b="1" dirty="0"/>
              <a:t>topic model </a:t>
            </a:r>
            <a:r>
              <a:rPr lang="en-GB" sz="2400" dirty="0"/>
              <a:t>discovers the underlying topics so as to organise a set of documents.</a:t>
            </a:r>
          </a:p>
          <a:p>
            <a:r>
              <a:rPr lang="en-GB" sz="2400" dirty="0" smtClean="0"/>
              <a:t>And </a:t>
            </a:r>
            <a:r>
              <a:rPr lang="en-GB" sz="2400" dirty="0"/>
              <a:t>many other models and variations</a:t>
            </a:r>
            <a:r>
              <a:rPr lang="en-GB" sz="2400" dirty="0" smtClean="0"/>
              <a:t>…</a:t>
            </a:r>
            <a:endParaRPr lang="en-GB" sz="2400" dirty="0"/>
          </a:p>
        </p:txBody>
      </p:sp>
      <p:sp>
        <p:nvSpPr>
          <p:cNvPr id="6" name="Slide Number Placeholder 5"/>
          <p:cNvSpPr>
            <a:spLocks noGrp="1"/>
          </p:cNvSpPr>
          <p:nvPr>
            <p:ph type="sldNum" sz="quarter" idx="12"/>
          </p:nvPr>
        </p:nvSpPr>
        <p:spPr/>
        <p:txBody>
          <a:bodyPr/>
          <a:lstStyle/>
          <a:p>
            <a:fld id="{0FB3D110-65DF-4D23-960E-5B67D967660A}" type="slidenum">
              <a:rPr lang="en-GB" smtClean="0"/>
              <a:t>6</a:t>
            </a:fld>
            <a:endParaRPr lang="en-GB"/>
          </a:p>
        </p:txBody>
      </p:sp>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415974"/>
            <a:ext cx="1855757" cy="176931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8727" y="1373781"/>
            <a:ext cx="2646233" cy="163131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247" y="1394595"/>
            <a:ext cx="3070390" cy="1589693"/>
          </a:xfrm>
          <a:prstGeom prst="rect">
            <a:avLst/>
          </a:prstGeom>
        </p:spPr>
      </p:pic>
    </p:spTree>
    <p:extLst>
      <p:ext uri="{BB962C8B-B14F-4D97-AF65-F5344CB8AC3E}">
        <p14:creationId xmlns:p14="http://schemas.microsoft.com/office/powerpoint/2010/main" val="381818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3812" y="92076"/>
            <a:ext cx="7886700" cy="1325563"/>
          </a:xfrm>
        </p:spPr>
        <p:txBody>
          <a:bodyPr/>
          <a:lstStyle/>
          <a:p>
            <a:pPr algn="ctr"/>
            <a:r>
              <a:rPr lang="en-GB" dirty="0" smtClean="0"/>
              <a:t>Tabular</a:t>
            </a:r>
            <a:endParaRPr lang="en-GB" dirty="0"/>
          </a:p>
        </p:txBody>
      </p:sp>
      <p:sp>
        <p:nvSpPr>
          <p:cNvPr id="9" name="Content Placeholder 8"/>
          <p:cNvSpPr>
            <a:spLocks noGrp="1"/>
          </p:cNvSpPr>
          <p:nvPr>
            <p:ph idx="4294967295"/>
          </p:nvPr>
        </p:nvSpPr>
        <p:spPr>
          <a:xfrm>
            <a:off x="154934" y="1230316"/>
            <a:ext cx="8809081" cy="3441074"/>
          </a:xfrm>
          <a:prstGeom prst="rect">
            <a:avLst/>
          </a:prstGeom>
        </p:spPr>
        <p:txBody>
          <a:bodyPr>
            <a:normAutofit lnSpcReduction="10000"/>
          </a:bodyPr>
          <a:lstStyle/>
          <a:p>
            <a:r>
              <a:rPr lang="en-US" dirty="0" smtClean="0"/>
              <a:t>Lets Excel users apply </a:t>
            </a:r>
            <a:r>
              <a:rPr lang="en-US" i="1" dirty="0" smtClean="0"/>
              <a:t>machine learning </a:t>
            </a:r>
            <a:r>
              <a:rPr lang="en-US" dirty="0" smtClean="0"/>
              <a:t>to relational data.</a:t>
            </a:r>
          </a:p>
          <a:p>
            <a:r>
              <a:rPr lang="en-US" dirty="0" smtClean="0"/>
              <a:t>Users write models as  (small) functional programs</a:t>
            </a:r>
            <a:endParaRPr lang="en-GB" dirty="0"/>
          </a:p>
          <a:p>
            <a:r>
              <a:rPr lang="en-GB" dirty="0"/>
              <a:t>Programs are probabilistic annotations on </a:t>
            </a:r>
            <a:r>
              <a:rPr lang="en-GB" dirty="0" smtClean="0"/>
              <a:t>data schemas </a:t>
            </a:r>
          </a:p>
          <a:p>
            <a:r>
              <a:rPr lang="en-GB" dirty="0" smtClean="0"/>
              <a:t>Programs compile to </a:t>
            </a:r>
            <a:r>
              <a:rPr lang="en-GB" i="1" dirty="0" smtClean="0"/>
              <a:t>factor graphs </a:t>
            </a:r>
            <a:r>
              <a:rPr lang="en-GB" dirty="0" smtClean="0"/>
              <a:t>of Infer.NET</a:t>
            </a:r>
          </a:p>
          <a:p>
            <a:r>
              <a:rPr lang="en-GB" dirty="0" smtClean="0"/>
              <a:t>Infer.NET compiles graphs to efficient inference code</a:t>
            </a:r>
          </a:p>
          <a:p>
            <a:r>
              <a:rPr lang="en-GB" dirty="0" smtClean="0"/>
              <a:t>Tabular reports results of inference in spreadsheet.</a:t>
            </a:r>
          </a:p>
          <a:p>
            <a:r>
              <a:rPr lang="en-GB" dirty="0" smtClean="0"/>
              <a:t>Results are uncertain (distributions) and approximate.</a:t>
            </a:r>
          </a:p>
          <a:p>
            <a:pPr marL="0" indent="0">
              <a:buNone/>
            </a:pPr>
            <a:endParaRPr lang="en-GB" dirty="0" smtClean="0"/>
          </a:p>
        </p:txBody>
      </p:sp>
      <p:sp>
        <p:nvSpPr>
          <p:cNvPr id="10" name="AutoShape 2" descr="data:image/jpeg;base64,/9j/4AAQSkZJRgABAQAAAQABAAD/2wCEAAkGBwgHBgkIBwgKCgkLDRYPDQwMDRsUFRAWIB0iIiAdHx8kKDQsJCYxJx8fLT0tMTU3Ojo6Iys/RD84QzQ5OjcBCgoKDQwNGg8PGjclHyU3Nzc3Nzc3Nzc3Nzc3Nzc3Nzc3Nzc3Nzc3Nzc3Nzc3Nzc3Nzc3Nzc3Nzc3Nzc3Nzc3N//AABEIAHcAdwMBEQACEQEDEQH/xAAbAAADAQEBAQEAAAAAAAAAAAAABQcGBAMBAv/EAEQQAAECBAIDCQwIBwEAAAAAAAECAwAEBREGEgcTMRQhNkFRUnOBshUXIjVhcXSRk6HC0iMyU1WSscHRJDRUYnKUohb/xAAZAQEAAwEBAAAAAAAAAAAAAAAAAgMFAQT/xAAtEQACAQMCAwcEAwEAAAAAAAAAAQIDETEEEiEzQRRRYXGB0fATIjKRobHBUv/aAAwDAQACEQMRAD8AuMAEAEAEAEAEAfCbQBwTlbpcjfdlRlGCOJx5IPqhdEJVIR/J2POlYgplYdeapk0JhTASXMqTYXvbfIsdh2RxO5yFWE21F3GkdLAgAgAgAgAgD4TaAOabqMlJJzTc2wwLX+kcCfzhci5xjliWbx3huWvepIdPIwhTl+sC0R3IplqqS6iWb0o0xFxKSE295VlKB+ZPujm9FUtbDomJZvSjUl/ydPlWRyuKU4f0jm8qetm8ITTWOsSTN71Esp5rLSUj12v7445MqepqvqJZqpVCcvuyfm5gHaHX1KHqJiN2VOcnlnIEhIskADyCBGyKLoa/mqv/AIM/muJwPdosy9P9KjFhoBABABABABAGfx6pSMIVJSFFKg2LFJsR4QiMsFOo5UiFWFyqwudpiox7IIAIAIAIAIAIAY0ZFZWp7uGZ8KAGt3GtaTbftmy9fvjqv0JwVR/hf0GeoxtzsQ+1e/eH3Fm3UeP7YajG3OxD7V794fcNuo8f2w1GNudiH2r37w+4bdR4/thqMbc7EPtXv3h9w26jx/bOCfqWI5FxTM5UqxLvBObI5NOpNuI2vDiVynVjwbd/Nl4p6iuQllKJUotIJJNyTYRcjZjhCbSBwOqfRjtCIywV6jlSIXFRjhABABABABABAG30XVan0iYqaqlNtSwdQ0EFw2zWK729YicHY9ekqQg5bnYp9LrNNq2s7mzjUzqrZ9Wb5b3t+RidzQhUhP8AF3OWZxTQZSYcl5mqS7bzailaFK30nkhdEXXpxdnI8v8A2OHPviV/FDcjnaKX/SGVMqcjVWVPU6ZbmGkqyKUg3AVYG3vEdLITjNXi7kj0scKnPRG/iiqWTL1vMfl7lfpni6V6FHZEWo1I4Qn0gcDqn0Y7QiMsFeo5UiFxUY56y0u9NvpYlWluvL+qhAuTx7wgdSbdkdz+H6xLS7kxMUyaaZbGZa1tkBI5THbMm6U4q7QsjhWx9LYMxJMstvM0pwtuJCkqLrabg7N4qv7o7tZctPVavt/oWVOnTVKnFSk8hLcwlIUpAWFZb7LkG0casVzi4PbLJyQIjKjUOpVxTyaXLh5TIBc8NKct722kchjqTZOFOVT8Sl6NKBU6Gaj3UltTrtXq/pEqvbNf6pPKInFNZNDS0p077kZrEuC8QT1fqE1LSAWy8+pTatc2LjrVHHF3PPV09SU20hZ/4HE33aPbtfNEdrK+y1e7+SiaOKPP0WjTEvU2NS6uZK0pzpV4OVIvvE8hiyKsj3aWnKEWpGD0s8KnPRG/iiEsni1vMfl7lfpni6V6FHZEWo1I4Qn0gcDqn0Y7QiMsFeo5UiFxUY57Sky7JTTM1LqyvMrC0HyiB1NxaaL7TpuVr9DamEpC5ebZstB4riyknzb4i7JsxkqkL95H6dhh1eNRQngVIZeu6rlZHhX6xYedUVW42MyFF/V+m/iLDW6mxRaRMTz48BlFwjZmVsSkec2EWt2NSpNQi5MgM5MvTs29NzK87zyytavKYpMVtyd3k8YHB3hjEs1hpyZXJssumYCQrW33st7WsfLHU7FtKs6TdupTMBYpnMSme3Yww1ufV5dVffzZr3ufJFkZXNDT13VvfoIa9pEqdNrM7JMykotth4oSpYVcgdcRcmmU1NXOE3Gxwd9Kr/0Mj/1+8c3sh22XcjcYFr8ziKlvTc2000tuYLQS1e1glJ4/PE4u6PXp6rqxbZOtLPCpz0Rv4ohLJ4NbzH5e5X6Z4ulehR2RFqNSOEJ9IHA6p9GO0IjLBXqOVIhcVGOEAUTRLWtVMv0V9XgO3el78Sh9ZPWLHqMTg+h7dHUs3BlCTTJZusu1ZKP4lyXSwVf2gk/qPUInbqe7Yt+/qTTSpXd2VJFJYV9DKHM9bYp22zqB9ZPJEJvoZ+rq7pbF0MJEDyBAGs0fUKmV16fTVVLSGUtlvK7k31FV/wAhEopM9OnpQqNqRTsN4epVCMx3KUs67LrMzufZe3m2mLEksGhSowp32i2o4Jw7Pz8xNzS3de8srctMWF/NxRzaiuempSk2/wCzm73uFue9/tQ2oj2Sj8ZocO0an0OTclqWpRaW4XFZnM/hWA29QjqVi+lTjTVoks0s8KnPRG/iiuWTN1vMfl7lfpni6V6FHZEWo1I4Qn0gcDqn0Y7QiMsFeo5UiFxUY4QBsdF9GVUK/u5YIl5Dwr7Mzh3kj1XJ6uWJQXE9Okp7qm7uLDmSVFAIzAAkX39/Z+Ri01SH49oyqNiJ8AKLE0S+0onlPhDqPuIiqSszI1FP6dTwZnYiUBAHtLSM1OlQlJR+ZyWzBlpS8t9l7De44HdrlhXKVojkJqRNV3XJvy2fVZdcypGa2e9rjf2xZBHu0UXHddWwZLFtGqT+Jqm61S511tcwopWiVWoKHKCBvxFp3PNWpydSX2/wKe4NU+5p/wD01/tHLMq+lL/l/oqWiiUmJKgzLc1KvS6zNqUEutFBIyI37HzRZHBpaOLjB3VuJjdLPCpz0Rv4ohLJ5NbzH5e5X6Z4ulehR2RFqNSOEJ9IHA6p9GO0IjLBXqOVIhcVGOfUpUtSUISVLUQEpG0k7BAF5wnRUUCgsShy622smFcrh2+reHmAi5KyNijTVKFjEYdxaZjSDMuuL/g58iXbud4BN9Wes3/HEFL7jyUtReu30fD2+eJq9IFD7t0FwsozTcr9Kzbaq31k9Y94ESkro9Opp/UhwyiIjfEVGSEAaTBWJ0YYdnFrlFTO6UoFg5ly5c3kPOiUXYvoVlSbbWSm4PxYjE5mwiTVLbnybXArNmv5ByRNO5oUa6q34YE9X0kNUyqTUiqlrcMu4UZw+Bmtx2tHHPiVT1ajJxtg5O+sz90L/wBgfLDeR7cu41eEsRJxJT3ZtEqZcNvFrKV5r2AN9g5Yknc9FGr9VXsTPSzwqc9Eb+KK5ZM/W8x+XuV+meLpXoUdkRajUjhCfSBwOqfRjtCIywV6jlSIXFRjnbR6gaVUmJ5LDb6mVZkodvlvxHe5NsE7E4S2SUrGsqekibn6VMyfc9thx9st65DxOUHbvW5L8cTcz0S1kpRcbWMOlSkEKQopUk3SobQRxxA8hYKVpFojsmwJ99xiayDWjUqKc3HYgHei3ejThq6bXHJN8WIporbz1HmG3pR/6VIQCNWo7U2Pl3+uK3a/A8NZR33i+DE0cKjS4Iww1id2dQ7NOS+5koIKEhWbNm5f8YlFXPRQoqq2m8FNwjhRrDJmy1NuTG6Ml86AnLlvyeeJpWPfRoKlezyKato3lqnU5qeXUnm1TDhWUJbBAvxRxw4lU9HGUnK+Tj71Mp97THskw2Eewx7zVYUw83huQdlGplb6XHi7mWkAi4At7oklY9NGkqSsmTLSzwqc9Eb+KK5ZM7W8x+XuV+meLpXoUdkRajUjhCfSBwOqfRjtCIywV6jlSIXFRjhABABAH2APkAEAerLr7RO53XmydurURfz2gdTfQpOiF6YdVVd0OvOW1VtYsm319l4sge/ROX3XfcZHFs1OoxPVEtzE0lAmFWCXFWEReTzV5T+pKzYp3ZUP6qc9ouOFW6fe/wCSq6J3XnaBMmYccWoTagC4ok2yI5YnDBo6Ntwd+8xulnhU56I38URlk8mt5j8vcr9M8XSvQo7Ii1GpHCE+kDgdU+jHaERlgr1HKkQuKjHCACACACACACAKFoecQiZq2sUlIKGbZjbjXE4Ht0WZen+lO17A2Ot/iEWGjdBr2PtW/wAQgc4Br2PtW/xCB3gGvY+1b/EIDgRvSspK8UuFCgobkRvg350VSyZOs5j8vcsFM8XSvQo7Ii1GpHCOXElMXWKJNU9t1LSn05QtQuBvg7OqONXRGrDfBx7yXzejWvsXLKpOYTxZHSlR6lAD3xXsZnvR1Viwlm8LV+TBL9ImrDjbTrOzeObWVOjUjmIpeQthWR9tbSua4nKffHCp8Mn5gAgAgAgBvh7DM7iVcwiQMsDLhJXr1FP1r2tYHmmOpXLKdGVW6XQdd62u86l+1X8kd2Mt7DU8PnoHetrvOpftV/JDYx2Gp4fPQO9bXedS/ar+SGxjsNTw+egd62u86l+1X8kNjHYanh89AOi/EGQpS5TBcfbL+SGxjsVS3Qr0k0pmTYaXbMhtKTbZcC0WmolZHtA6EAfLQB+HWWnklLzSHEnaFpBEDjSeRROYRw/N3LtJlQo7VNoyH1ptHNqKnQpPMRJNaM6G9fc65uWP9roUP+gY5sRU9HTeOAmm9FTwuZKrIVyJeZt7wf0iOwqeifSQlm9HeI5cEtsS8z0D4+PLHNjKXpKq8TTaLaRUaVN1QVKSdls6GgnON5Viu9iN47REoJo9Gkpzg5blb4yhxM9wQAQAQAQAQAQAQAQAQAQAQAQAQB8sIA+wAQAQAQAQAQB//9k="/>
          <p:cNvSpPr>
            <a:spLocks noChangeAspect="1" noChangeArrowheads="1"/>
          </p:cNvSpPr>
          <p:nvPr/>
        </p:nvSpPr>
        <p:spPr bwMode="auto">
          <a:xfrm>
            <a:off x="-23812" y="754858"/>
            <a:ext cx="850106" cy="8501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12" name="Picture 11"/>
          <p:cNvPicPr>
            <a:picLocks noChangeAspect="1"/>
          </p:cNvPicPr>
          <p:nvPr/>
        </p:nvPicPr>
        <p:blipFill>
          <a:blip r:embed="rId3"/>
          <a:stretch>
            <a:fillRect/>
          </a:stretch>
        </p:blipFill>
        <p:spPr>
          <a:xfrm>
            <a:off x="5289335" y="236143"/>
            <a:ext cx="850106" cy="850106"/>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936" y="4552030"/>
            <a:ext cx="3667076" cy="22270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1531" y="3284249"/>
            <a:ext cx="832484" cy="93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786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Tabular</a:t>
            </a:r>
            <a:endParaRPr lang="en-GB" dirty="0"/>
          </a:p>
        </p:txBody>
      </p:sp>
      <p:sp>
        <p:nvSpPr>
          <p:cNvPr id="3" name="Content Placeholder 2"/>
          <p:cNvSpPr>
            <a:spLocks noGrp="1"/>
          </p:cNvSpPr>
          <p:nvPr>
            <p:ph idx="1"/>
          </p:nvPr>
        </p:nvSpPr>
        <p:spPr>
          <a:xfrm>
            <a:off x="628649" y="1825625"/>
            <a:ext cx="8406170" cy="4351338"/>
          </a:xfrm>
        </p:spPr>
        <p:txBody>
          <a:bodyPr>
            <a:normAutofit/>
          </a:bodyPr>
          <a:lstStyle/>
          <a:p>
            <a:r>
              <a:rPr lang="en-GB" sz="2400" b="1" dirty="0" smtClean="0">
                <a:solidFill>
                  <a:srgbClr val="FF0000"/>
                </a:solidFill>
              </a:rPr>
              <a:t>DSL to get insight from data with graphical models</a:t>
            </a:r>
          </a:p>
          <a:p>
            <a:r>
              <a:rPr lang="en-GB" sz="2400" dirty="0" smtClean="0"/>
              <a:t>Empower </a:t>
            </a:r>
            <a:r>
              <a:rPr lang="en-GB" sz="2400" dirty="0"/>
              <a:t>the </a:t>
            </a:r>
            <a:r>
              <a:rPr lang="en-GB" sz="2400" dirty="0" smtClean="0"/>
              <a:t>well-populated end-user </a:t>
            </a:r>
            <a:r>
              <a:rPr lang="en-GB" sz="2400" dirty="0"/>
              <a:t>side of </a:t>
            </a:r>
            <a:r>
              <a:rPr lang="en-GB" sz="2400" dirty="0" smtClean="0"/>
              <a:t>the </a:t>
            </a:r>
            <a:r>
              <a:rPr lang="en-GB" sz="2400" dirty="0"/>
              <a:t>spectrum:</a:t>
            </a:r>
          </a:p>
          <a:p>
            <a:pPr lvl="1"/>
            <a:r>
              <a:rPr lang="en-GB" sz="2000" dirty="0"/>
              <a:t>Data </a:t>
            </a:r>
            <a:r>
              <a:rPr lang="en-GB" sz="2000" dirty="0" smtClean="0"/>
              <a:t>enthusiasts &gt; </a:t>
            </a:r>
            <a:r>
              <a:rPr lang="en-GB" sz="2000" dirty="0"/>
              <a:t>ML </a:t>
            </a:r>
            <a:r>
              <a:rPr lang="en-GB" sz="2000" dirty="0" err="1" smtClean="0"/>
              <a:t>devs</a:t>
            </a:r>
            <a:r>
              <a:rPr lang="en-GB" sz="2000" dirty="0" smtClean="0"/>
              <a:t> &gt; data scientists &gt; </a:t>
            </a:r>
            <a:r>
              <a:rPr lang="en-GB" sz="2000" dirty="0"/>
              <a:t>ML </a:t>
            </a:r>
            <a:r>
              <a:rPr lang="en-GB" sz="2000" dirty="0" smtClean="0"/>
              <a:t>PhDs</a:t>
            </a:r>
            <a:endParaRPr lang="en-GB" sz="2000" dirty="0"/>
          </a:p>
          <a:p>
            <a:r>
              <a:rPr lang="en-GB" sz="2400" dirty="0" smtClean="0"/>
              <a:t>Tabular has three guiding principles:</a:t>
            </a:r>
          </a:p>
          <a:p>
            <a:pPr marL="685800" lvl="1" indent="-342900">
              <a:buFont typeface="+mj-lt"/>
              <a:buAutoNum type="arabicParenR"/>
            </a:pPr>
            <a:r>
              <a:rPr lang="en-GB" dirty="0" smtClean="0"/>
              <a:t>Language design based on annotations of the data schema</a:t>
            </a:r>
          </a:p>
          <a:p>
            <a:pPr marL="685800" lvl="1" indent="-342900">
              <a:buFont typeface="+mj-lt"/>
              <a:buAutoNum type="arabicParenR"/>
            </a:pPr>
            <a:r>
              <a:rPr lang="en-GB" dirty="0" smtClean="0"/>
              <a:t>Inference by querying latent variables and missing values</a:t>
            </a:r>
          </a:p>
          <a:p>
            <a:pPr marL="685800" lvl="1" indent="-342900">
              <a:buFont typeface="+mj-lt"/>
              <a:buAutoNum type="arabicParenR"/>
            </a:pPr>
            <a:r>
              <a:rPr lang="en-GB" dirty="0"/>
              <a:t>Auto-suggest models based on the structure of the </a:t>
            </a:r>
            <a:r>
              <a:rPr lang="en-GB" dirty="0" smtClean="0"/>
              <a:t>data</a:t>
            </a:r>
          </a:p>
          <a:p>
            <a:pPr marL="342900" lvl="1" indent="0">
              <a:buNone/>
            </a:pPr>
            <a:endParaRPr lang="en-GB" dirty="0"/>
          </a:p>
          <a:p>
            <a:r>
              <a:rPr lang="en-GB" sz="2400" dirty="0" smtClean="0"/>
              <a:t>POPL’14 paper about 1 and 2, and shows how Tabular expresses </a:t>
            </a:r>
            <a:r>
              <a:rPr lang="en-GB" sz="2400" dirty="0" err="1" smtClean="0"/>
              <a:t>InfernoDB</a:t>
            </a:r>
            <a:r>
              <a:rPr lang="en-GB" sz="2400" dirty="0" smtClean="0"/>
              <a:t>, previous work on 3.</a:t>
            </a:r>
          </a:p>
          <a:p>
            <a:pPr lvl="1"/>
            <a:endParaRPr lang="en-GB" dirty="0" smtClean="0"/>
          </a:p>
          <a:p>
            <a:pPr lvl="1"/>
            <a:endParaRPr lang="en-GB" dirty="0"/>
          </a:p>
        </p:txBody>
      </p:sp>
      <p:sp>
        <p:nvSpPr>
          <p:cNvPr id="4" name="Date Placeholder 3"/>
          <p:cNvSpPr>
            <a:spLocks noGrp="1"/>
          </p:cNvSpPr>
          <p:nvPr>
            <p:ph type="dt" sz="half" idx="10"/>
          </p:nvPr>
        </p:nvSpPr>
        <p:spPr/>
        <p:txBody>
          <a:bodyPr/>
          <a:lstStyle/>
          <a:p>
            <a:fld id="{6EAB118D-D3D4-4F30-8CFD-025A37AF0809}" type="datetime1">
              <a:rPr lang="en-GB" smtClean="0"/>
              <a:t>13/06/2014</a:t>
            </a:fld>
            <a:endParaRPr lang="en-GB"/>
          </a:p>
        </p:txBody>
      </p:sp>
      <p:sp>
        <p:nvSpPr>
          <p:cNvPr id="6" name="Slide Number Placeholder 5"/>
          <p:cNvSpPr>
            <a:spLocks noGrp="1"/>
          </p:cNvSpPr>
          <p:nvPr>
            <p:ph type="sldNum" sz="quarter" idx="12"/>
          </p:nvPr>
        </p:nvSpPr>
        <p:spPr/>
        <p:txBody>
          <a:bodyPr/>
          <a:lstStyle/>
          <a:p>
            <a:fld id="{0FB3D110-65DF-4D23-960E-5B67D967660A}" type="slidenum">
              <a:rPr lang="en-GB" smtClean="0"/>
              <a:t>8</a:t>
            </a:fld>
            <a:endParaRPr lang="en-GB"/>
          </a:p>
        </p:txBody>
      </p:sp>
    </p:spTree>
    <p:extLst>
      <p:ext uri="{BB962C8B-B14F-4D97-AF65-F5344CB8AC3E}">
        <p14:creationId xmlns:p14="http://schemas.microsoft.com/office/powerpoint/2010/main" val="212065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Tabular Recipe</a:t>
            </a:r>
            <a:endParaRPr lang="en-GB" dirty="0"/>
          </a:p>
        </p:txBody>
      </p:sp>
      <p:sp>
        <p:nvSpPr>
          <p:cNvPr id="3" name="Content Placeholder 2"/>
          <p:cNvSpPr>
            <a:spLocks noGrp="1"/>
          </p:cNvSpPr>
          <p:nvPr>
            <p:ph idx="1"/>
          </p:nvPr>
        </p:nvSpPr>
        <p:spPr/>
        <p:txBody>
          <a:bodyPr>
            <a:normAutofit/>
          </a:bodyPr>
          <a:lstStyle/>
          <a:p>
            <a:pPr marL="385763" indent="-385763">
              <a:buFont typeface="+mj-lt"/>
              <a:buAutoNum type="arabicPeriod"/>
            </a:pPr>
            <a:r>
              <a:rPr lang="en-GB" sz="2400" dirty="0" smtClean="0"/>
              <a:t>Start with the schema</a:t>
            </a:r>
          </a:p>
          <a:p>
            <a:pPr marL="385763" indent="-385763">
              <a:buFont typeface="+mj-lt"/>
              <a:buAutoNum type="arabicPeriod"/>
            </a:pPr>
            <a:r>
              <a:rPr lang="en-GB" sz="2400" dirty="0" smtClean="0"/>
              <a:t>Add latent columns</a:t>
            </a:r>
          </a:p>
          <a:p>
            <a:pPr marL="385763" indent="-385763">
              <a:buFont typeface="+mj-lt"/>
              <a:buAutoNum type="arabicPeriod"/>
            </a:pPr>
            <a:r>
              <a:rPr lang="en-GB" sz="2400" dirty="0" smtClean="0"/>
              <a:t>Write models for latent and output columns</a:t>
            </a:r>
          </a:p>
          <a:p>
            <a:pPr marL="385763" indent="-385763">
              <a:buFont typeface="+mj-lt"/>
              <a:buAutoNum type="arabicPeriod"/>
            </a:pPr>
            <a:r>
              <a:rPr lang="en-GB" sz="2400" dirty="0" smtClean="0"/>
              <a:t>Learn latent columns and table parameters, and/or</a:t>
            </a:r>
          </a:p>
          <a:p>
            <a:pPr marL="385763" indent="-385763">
              <a:buFont typeface="+mj-lt"/>
              <a:buAutoNum type="arabicPeriod"/>
            </a:pPr>
            <a:r>
              <a:rPr lang="en-GB" sz="2400" dirty="0" smtClean="0"/>
              <a:t>Predict missing values in output columns</a:t>
            </a:r>
          </a:p>
          <a:p>
            <a:endParaRPr lang="en-GB" sz="2400" dirty="0"/>
          </a:p>
          <a:p>
            <a:r>
              <a:rPr lang="en-GB" sz="2400" dirty="0" smtClean="0"/>
              <a:t>We focus on this part of the cycle of learning from data, leaving gathering, </a:t>
            </a:r>
            <a:r>
              <a:rPr lang="en-GB" sz="2400" dirty="0" err="1" smtClean="0"/>
              <a:t>preprocessing</a:t>
            </a:r>
            <a:r>
              <a:rPr lang="en-GB" sz="2400" dirty="0" smtClean="0"/>
              <a:t>, visualizing to other tools (e.g. Excel)</a:t>
            </a:r>
          </a:p>
        </p:txBody>
      </p:sp>
      <p:sp>
        <p:nvSpPr>
          <p:cNvPr id="6" name="Slide Number Placeholder 5"/>
          <p:cNvSpPr>
            <a:spLocks noGrp="1"/>
          </p:cNvSpPr>
          <p:nvPr>
            <p:ph type="sldNum" sz="quarter" idx="12"/>
          </p:nvPr>
        </p:nvSpPr>
        <p:spPr/>
        <p:txBody>
          <a:bodyPr/>
          <a:lstStyle/>
          <a:p>
            <a:fld id="{0FB3D110-65DF-4D23-960E-5B67D967660A}" type="slidenum">
              <a:rPr lang="en-GB" smtClean="0"/>
              <a:t>9</a:t>
            </a:fld>
            <a:endParaRPr lang="en-GB"/>
          </a:p>
        </p:txBody>
      </p:sp>
    </p:spTree>
    <p:extLst>
      <p:ext uri="{BB962C8B-B14F-4D97-AF65-F5344CB8AC3E}">
        <p14:creationId xmlns:p14="http://schemas.microsoft.com/office/powerpoint/2010/main" val="1874321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9E52B9915DB34B9F5F383D6DE0A814" ma:contentTypeVersion="1" ma:contentTypeDescription="Create a new document." ma:contentTypeScope="" ma:versionID="caf8f76e8443cfcee3f3b05e36bd4be5">
  <xsd:schema xmlns:xsd="http://www.w3.org/2001/XMLSchema" xmlns:xs="http://www.w3.org/2001/XMLSchema" xmlns:p="http://schemas.microsoft.com/office/2006/metadata/properties" xmlns:ns2="c28ce74b-2b5d-4030-9a0a-cc4c34c49f7e" targetNamespace="http://schemas.microsoft.com/office/2006/metadata/properties" ma:root="true" ma:fieldsID="cf9334725ebadcc5cc8448e01efd4077" ns2:_="">
    <xsd:import namespace="c28ce74b-2b5d-4030-9a0a-cc4c34c49f7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8ce74b-2b5d-4030-9a0a-cc4c34c49f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FAA12F-50A9-4088-A0BE-F8A456C03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8ce74b-2b5d-4030-9a0a-cc4c34c49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11347-854D-4733-926E-6F2A924A4B9A}">
  <ds:schemaRefs>
    <ds:schemaRef ds:uri="c28ce74b-2b5d-4030-9a0a-cc4c34c49f7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3944745-CE42-4808-BE54-C4557461DF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24140</TotalTime>
  <Words>3762</Words>
  <Application>Microsoft Office PowerPoint</Application>
  <PresentationFormat>On-screen Show (4:3)</PresentationFormat>
  <Paragraphs>938</Paragraphs>
  <Slides>37</Slides>
  <Notes>28</Notes>
  <HiddenSlides>19</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Calibri Light</vt:lpstr>
      <vt:lpstr>Cambria Math</vt:lpstr>
      <vt:lpstr>Segoe Light</vt:lpstr>
      <vt:lpstr>Office Theme</vt:lpstr>
      <vt:lpstr>Visio</vt:lpstr>
      <vt:lpstr>Tabular: Probabilistic Inference from Excel </vt:lpstr>
      <vt:lpstr>Model-Based Machine Learning </vt:lpstr>
      <vt:lpstr>PowerPoint Presentation</vt:lpstr>
      <vt:lpstr>Linear Regression</vt:lpstr>
      <vt:lpstr>Graphical Models</vt:lpstr>
      <vt:lpstr>Graphical Models are Amazing!</vt:lpstr>
      <vt:lpstr>Tabular</vt:lpstr>
      <vt:lpstr>Aims of Tabular</vt:lpstr>
      <vt:lpstr>The Tabular Recipe</vt:lpstr>
      <vt:lpstr>TrueSkill</vt:lpstr>
      <vt:lpstr>TrueSkill – Data </vt:lpstr>
      <vt:lpstr>TrueSkill</vt:lpstr>
      <vt:lpstr>Query-by-latent Column</vt:lpstr>
      <vt:lpstr>Query-by-Missing-Value</vt:lpstr>
      <vt:lpstr>Data</vt:lpstr>
      <vt:lpstr>Model</vt:lpstr>
      <vt:lpstr>Inference</vt:lpstr>
      <vt:lpstr>Tabular vs. Infer.NET </vt:lpstr>
      <vt:lpstr>Linear Regression in Tabular</vt:lpstr>
      <vt:lpstr>Linear Regression in Tabular</vt:lpstr>
      <vt:lpstr>Linear Regression in Tabular</vt:lpstr>
      <vt:lpstr>Other Tabular models …</vt:lpstr>
      <vt:lpstr>Tabular as a Spreadsheet DSL</vt:lpstr>
      <vt:lpstr>Case study: Psychometrics</vt:lpstr>
      <vt:lpstr>Semantics of Schemas</vt:lpstr>
      <vt:lpstr>Functions</vt:lpstr>
      <vt:lpstr>Indexed Models</vt:lpstr>
      <vt:lpstr>Tabular vs Graphical Models</vt:lpstr>
      <vt:lpstr>Automatic Model Suggestion</vt:lpstr>
      <vt:lpstr>Automatic Model Suggestion</vt:lpstr>
      <vt:lpstr>Tabular Summary</vt:lpstr>
      <vt:lpstr>Tabular Contributions</vt:lpstr>
      <vt:lpstr>Questions?</vt:lpstr>
      <vt:lpstr>Tabular programs denote factor graphs</vt:lpstr>
      <vt:lpstr>Mixture of Gaussians</vt:lpstr>
      <vt:lpstr>(3) Data enthusiasts need help</vt:lpstr>
      <vt:lpstr>(1) Graphical Models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Inferno: Probabilistic Programming for Databases</dc:title>
  <dc:creator>Andy Gordon</dc:creator>
  <cp:lastModifiedBy>Claudio Russo</cp:lastModifiedBy>
  <cp:revision>616</cp:revision>
  <dcterms:created xsi:type="dcterms:W3CDTF">2013-04-19T15:10:31Z</dcterms:created>
  <dcterms:modified xsi:type="dcterms:W3CDTF">2014-06-13T07:59:17Z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0x010100329E52B9915DB34B9F5F383D6DE0A814</vt:lpwstr>
  </property>
</Properties>
</file>