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charts/style3.xml" ContentType="application/vnd.ms-office.chartstyl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charts/style2.xml" ContentType="application/vnd.ms-office.chartstyle+xml"/>
  <Override PartName="/ppt/notesSlides/notesSlide15.xml" ContentType="application/vnd.openxmlformats-officedocument.presentationml.notes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charts/colors4.xml" ContentType="application/vnd.ms-office.chartcolorstyle+xml"/>
  <Override PartName="/ppt/charts/chart4.xml" ContentType="application/vnd.openxmlformats-officedocument.drawingml.chart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charts/style1.xml" ContentType="application/vnd.ms-office.chartstyl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charts/colors3.xml" ContentType="application/vnd.ms-office.chartcolorstyle+xml"/>
  <Override PartName="/ppt/charts/chart3.xml" ContentType="application/vnd.openxmlformats-officedocument.drawingml.chart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olors2.xml" ContentType="application/vnd.ms-office.chartcolorstyle+xml"/>
  <Override PartName="/ppt/charts/chart2.xml" ContentType="application/vnd.openxmlformats-officedocument.drawingml.char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charts/colors1.xml" ContentType="application/vnd.ms-office.chartcolorstyle+xml"/>
  <Override PartName="/ppt/charts/style7.xml" ContentType="application/vnd.ms-office.chartstyl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theme/theme2.xml" ContentType="application/vnd.openxmlformats-officedocument.theme+xml"/>
  <Override PartName="/ppt/charts/style6.xml" ContentType="application/vnd.ms-office.chartstyl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charts/style4.xml" ContentType="application/vnd.ms-office.chartstyle+xml"/>
  <Override PartName="/ppt/notesSlides/notesSlide17.xml" ContentType="application/vnd.openxmlformats-officedocument.presentationml.notesSlid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theme/theme1.xml" ContentType="application/vnd.openxmlformats-officedocument.theme+xml"/>
  <Override PartName="/ppt/charts/style5.xml" ContentType="application/vnd.ms-office.chartstyl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autoCompressPictures="0">
  <p:sldMasterIdLst>
    <p:sldMasterId id="2147483725" r:id="rId1"/>
  </p:sldMasterIdLst>
  <p:notesMasterIdLst>
    <p:notesMasterId r:id="rId25"/>
  </p:notesMasterIdLst>
  <p:sldIdLst>
    <p:sldId id="256" r:id="rId2"/>
    <p:sldId id="285" r:id="rId3"/>
    <p:sldId id="303" r:id="rId4"/>
    <p:sldId id="311" r:id="rId5"/>
    <p:sldId id="306" r:id="rId6"/>
    <p:sldId id="315" r:id="rId7"/>
    <p:sldId id="316" r:id="rId8"/>
    <p:sldId id="310" r:id="rId9"/>
    <p:sldId id="318" r:id="rId10"/>
    <p:sldId id="312" r:id="rId11"/>
    <p:sldId id="313" r:id="rId12"/>
    <p:sldId id="273" r:id="rId13"/>
    <p:sldId id="274" r:id="rId14"/>
    <p:sldId id="270" r:id="rId15"/>
    <p:sldId id="319" r:id="rId16"/>
    <p:sldId id="320" r:id="rId17"/>
    <p:sldId id="277" r:id="rId18"/>
    <p:sldId id="297" r:id="rId19"/>
    <p:sldId id="276" r:id="rId20"/>
    <p:sldId id="279" r:id="rId21"/>
    <p:sldId id="295" r:id="rId22"/>
    <p:sldId id="271" r:id="rId23"/>
    <p:sldId id="29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0000"/>
    <a:srgbClr val="F9F963"/>
    <a:srgbClr val="85BFEF"/>
    <a:srgbClr val="FA8282"/>
    <a:srgbClr val="C2FEC2"/>
    <a:srgbClr val="FFC5C1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9020" autoAdjust="0"/>
    <p:restoredTop sz="92621" autoAdjust="0"/>
  </p:normalViewPr>
  <p:slideViewPr>
    <p:cSldViewPr snapToGrid="0">
      <p:cViewPr varScale="1">
        <p:scale>
          <a:sx n="97" d="100"/>
          <a:sy n="97" d="100"/>
        </p:scale>
        <p:origin x="-120" y="-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kambadu\Documents\energy%20ex.xlsx" TargetMode="External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kambadu\Documents\energy%20ex.xlsx" TargetMode="External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kambadu\Documents\energy%20ex.xlsx" TargetMode="External"/><Relationship Id="rId2" Type="http://schemas.microsoft.com/office/2011/relationships/chartStyle" Target="style7.xml"/><Relationship Id="rId3" Type="http://schemas.microsoft.com/office/2011/relationships/chartColorStyle" Target="colors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95944663167104"/>
          <c:y val="0.095273360854165"/>
          <c:w val="0.752374671916011"/>
          <c:h val="0.634241730421995"/>
        </c:manualLayout>
      </c:layout>
      <c:scatterChart>
        <c:scatterStyle val="lineMarker"/>
        <c:ser>
          <c:idx val="1"/>
          <c:order val="0"/>
          <c:tx>
            <c:strRef>
              <c:f>start!$B$1</c:f>
              <c:strCache>
                <c:ptCount val="1"/>
                <c:pt idx="0">
                  <c:v>Total 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start!$A$2:$A$22</c:f>
              <c:numCache>
                <c:formatCode>General</c:formatCode>
                <c:ptCount val="21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  <c:pt idx="7">
                  <c:v>3.5</c:v>
                </c:pt>
                <c:pt idx="8">
                  <c:v>4.0</c:v>
                </c:pt>
                <c:pt idx="9">
                  <c:v>4.5</c:v>
                </c:pt>
                <c:pt idx="10">
                  <c:v>5.0</c:v>
                </c:pt>
                <c:pt idx="11">
                  <c:v>5.5</c:v>
                </c:pt>
                <c:pt idx="12">
                  <c:v>6.0</c:v>
                </c:pt>
                <c:pt idx="13">
                  <c:v>6.5</c:v>
                </c:pt>
                <c:pt idx="14">
                  <c:v>7.0</c:v>
                </c:pt>
                <c:pt idx="15">
                  <c:v>7.5</c:v>
                </c:pt>
                <c:pt idx="16">
                  <c:v>8.0</c:v>
                </c:pt>
                <c:pt idx="17">
                  <c:v>8.5</c:v>
                </c:pt>
                <c:pt idx="18">
                  <c:v>9.0</c:v>
                </c:pt>
                <c:pt idx="19">
                  <c:v>9.5</c:v>
                </c:pt>
                <c:pt idx="20">
                  <c:v>10.0</c:v>
                </c:pt>
              </c:numCache>
            </c:numRef>
          </c:xVal>
          <c:yVal>
            <c:numRef>
              <c:f>start!$B$2:$B$22</c:f>
              <c:numCache>
                <c:formatCode>General</c:formatCode>
                <c:ptCount val="21"/>
                <c:pt idx="0">
                  <c:v>0.0</c:v>
                </c:pt>
                <c:pt idx="1">
                  <c:v>30.0</c:v>
                </c:pt>
                <c:pt idx="2">
                  <c:v>32.0</c:v>
                </c:pt>
                <c:pt idx="3">
                  <c:v>39.0</c:v>
                </c:pt>
                <c:pt idx="4">
                  <c:v>70.0</c:v>
                </c:pt>
                <c:pt idx="5">
                  <c:v>68.0</c:v>
                </c:pt>
                <c:pt idx="6">
                  <c:v>70.0</c:v>
                </c:pt>
                <c:pt idx="7">
                  <c:v>65.0</c:v>
                </c:pt>
                <c:pt idx="8">
                  <c:v>64.0</c:v>
                </c:pt>
                <c:pt idx="9">
                  <c:v>72.0</c:v>
                </c:pt>
                <c:pt idx="10">
                  <c:v>75.0</c:v>
                </c:pt>
                <c:pt idx="11">
                  <c:v>90.0</c:v>
                </c:pt>
                <c:pt idx="12">
                  <c:v>85.0</c:v>
                </c:pt>
                <c:pt idx="13">
                  <c:v>71.0</c:v>
                </c:pt>
                <c:pt idx="14">
                  <c:v>73.0</c:v>
                </c:pt>
                <c:pt idx="15">
                  <c:v>65.0</c:v>
                </c:pt>
                <c:pt idx="16">
                  <c:v>63.0</c:v>
                </c:pt>
                <c:pt idx="17">
                  <c:v>70.0</c:v>
                </c:pt>
                <c:pt idx="18">
                  <c:v>45.0</c:v>
                </c:pt>
                <c:pt idx="19">
                  <c:v>39.0</c:v>
                </c:pt>
                <c:pt idx="20">
                  <c:v>30.0</c:v>
                </c:pt>
              </c:numCache>
            </c:numRef>
          </c:yVal>
        </c:ser>
        <c:axId val="484135208"/>
        <c:axId val="484143512"/>
      </c:scatterChart>
      <c:valAx>
        <c:axId val="484135208"/>
        <c:scaling>
          <c:orientation val="minMax"/>
          <c:max val="15.0"/>
          <c:min val="0.0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>
            <c:manualLayout>
              <c:xMode val="edge"/>
              <c:yMode val="edge"/>
              <c:x val="0.385489559498186"/>
              <c:y val="0.866084297611632"/>
            </c:manualLayout>
          </c:layout>
          <c:spPr>
            <a:noFill/>
            <a:ln>
              <a:noFill/>
            </a:ln>
            <a:effectLst/>
          </c:spPr>
        </c:title>
        <c:numFmt formatCode="0" sourceLinked="0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43512"/>
        <c:crosses val="autoZero"/>
        <c:crossBetween val="midCat"/>
        <c:majorUnit val="2.0"/>
        <c:minorUnit val="2.0"/>
      </c:valAx>
      <c:valAx>
        <c:axId val="484143512"/>
        <c:scaling>
          <c:orientation val="minMax"/>
          <c:max val="10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Power (W)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35208"/>
        <c:crosses val="autoZero"/>
        <c:crossBetween val="midCat"/>
        <c:majorUnit val="20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7568628752663"/>
          <c:y val="0.0115626029616199"/>
          <c:w val="0.704220472440945"/>
          <c:h val="0.109620836281253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2800" baseline="0">
          <a:solidFill>
            <a:schemeClr val="tx1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>
        <c:manualLayout>
          <c:layoutTarget val="inner"/>
          <c:xMode val="edge"/>
          <c:yMode val="edge"/>
          <c:x val="0.195944663167104"/>
          <c:y val="0.095273360854165"/>
          <c:w val="0.752374671916011"/>
          <c:h val="0.634241730421995"/>
        </c:manualLayout>
      </c:layout>
      <c:scatterChart>
        <c:scatterStyle val="lineMarker"/>
        <c:ser>
          <c:idx val="1"/>
          <c:order val="0"/>
          <c:tx>
            <c:strRef>
              <c:f>start!$B$1</c:f>
              <c:strCache>
                <c:ptCount val="1"/>
                <c:pt idx="0">
                  <c:v>Total 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start!$A$2:$A$22</c:f>
              <c:numCache>
                <c:formatCode>General</c:formatCode>
                <c:ptCount val="21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  <c:pt idx="7">
                  <c:v>3.5</c:v>
                </c:pt>
                <c:pt idx="8">
                  <c:v>4.0</c:v>
                </c:pt>
                <c:pt idx="9">
                  <c:v>4.5</c:v>
                </c:pt>
                <c:pt idx="10">
                  <c:v>5.0</c:v>
                </c:pt>
                <c:pt idx="11">
                  <c:v>5.5</c:v>
                </c:pt>
                <c:pt idx="12">
                  <c:v>6.0</c:v>
                </c:pt>
                <c:pt idx="13">
                  <c:v>6.5</c:v>
                </c:pt>
                <c:pt idx="14">
                  <c:v>7.0</c:v>
                </c:pt>
                <c:pt idx="15">
                  <c:v>7.5</c:v>
                </c:pt>
                <c:pt idx="16">
                  <c:v>8.0</c:v>
                </c:pt>
                <c:pt idx="17">
                  <c:v>8.5</c:v>
                </c:pt>
                <c:pt idx="18">
                  <c:v>9.0</c:v>
                </c:pt>
                <c:pt idx="19">
                  <c:v>9.5</c:v>
                </c:pt>
                <c:pt idx="20">
                  <c:v>10.0</c:v>
                </c:pt>
              </c:numCache>
            </c:numRef>
          </c:xVal>
          <c:yVal>
            <c:numRef>
              <c:f>start!$B$2:$B$22</c:f>
              <c:numCache>
                <c:formatCode>General</c:formatCode>
                <c:ptCount val="21"/>
                <c:pt idx="0">
                  <c:v>0.0</c:v>
                </c:pt>
                <c:pt idx="1">
                  <c:v>30.0</c:v>
                </c:pt>
                <c:pt idx="2">
                  <c:v>32.0</c:v>
                </c:pt>
                <c:pt idx="3">
                  <c:v>39.0</c:v>
                </c:pt>
                <c:pt idx="4">
                  <c:v>70.0</c:v>
                </c:pt>
                <c:pt idx="5">
                  <c:v>68.0</c:v>
                </c:pt>
                <c:pt idx="6">
                  <c:v>70.0</c:v>
                </c:pt>
                <c:pt idx="7">
                  <c:v>65.0</c:v>
                </c:pt>
                <c:pt idx="8">
                  <c:v>64.0</c:v>
                </c:pt>
                <c:pt idx="9">
                  <c:v>72.0</c:v>
                </c:pt>
                <c:pt idx="10">
                  <c:v>75.0</c:v>
                </c:pt>
                <c:pt idx="11">
                  <c:v>90.0</c:v>
                </c:pt>
                <c:pt idx="12">
                  <c:v>85.0</c:v>
                </c:pt>
                <c:pt idx="13">
                  <c:v>71.0</c:v>
                </c:pt>
                <c:pt idx="14">
                  <c:v>73.0</c:v>
                </c:pt>
                <c:pt idx="15">
                  <c:v>65.0</c:v>
                </c:pt>
                <c:pt idx="16">
                  <c:v>63.0</c:v>
                </c:pt>
                <c:pt idx="17">
                  <c:v>70.0</c:v>
                </c:pt>
                <c:pt idx="18">
                  <c:v>45.0</c:v>
                </c:pt>
                <c:pt idx="19">
                  <c:v>39.0</c:v>
                </c:pt>
                <c:pt idx="20">
                  <c:v>30.0</c:v>
                </c:pt>
              </c:numCache>
            </c:numRef>
          </c:yVal>
        </c:ser>
        <c:axId val="483542120"/>
        <c:axId val="484173864"/>
      </c:scatterChart>
      <c:valAx>
        <c:axId val="483542120"/>
        <c:scaling>
          <c:orientation val="minMax"/>
          <c:max val="15.0"/>
          <c:min val="0.0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>
            <c:manualLayout>
              <c:xMode val="edge"/>
              <c:yMode val="edge"/>
              <c:x val="0.385489559498186"/>
              <c:y val="0.866084297611632"/>
            </c:manualLayout>
          </c:layout>
          <c:spPr>
            <a:noFill/>
            <a:ln>
              <a:noFill/>
            </a:ln>
            <a:effectLst/>
          </c:spPr>
        </c:title>
        <c:numFmt formatCode="0" sourceLinked="0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73864"/>
        <c:crosses val="autoZero"/>
        <c:crossBetween val="midCat"/>
        <c:majorUnit val="2.0"/>
        <c:minorUnit val="2.0"/>
      </c:valAx>
      <c:valAx>
        <c:axId val="484173864"/>
        <c:scaling>
          <c:orientation val="minMax"/>
          <c:max val="10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Power (W)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542120"/>
        <c:crosses val="autoZero"/>
        <c:crossBetween val="midCat"/>
        <c:majorUnit val="20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7568628752663"/>
          <c:y val="0.0115626029616199"/>
          <c:w val="0.704220472440945"/>
          <c:h val="0.109620836281253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2800" baseline="0">
          <a:solidFill>
            <a:schemeClr val="tx1"/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95944663167104"/>
          <c:y val="0.095273360854165"/>
          <c:w val="0.752374671916011"/>
          <c:h val="0.634241730421995"/>
        </c:manualLayout>
      </c:layout>
      <c:scatterChart>
        <c:scatterStyle val="lineMarker"/>
        <c:ser>
          <c:idx val="1"/>
          <c:order val="0"/>
          <c:tx>
            <c:strRef>
              <c:f>' hw dvfs'!$B$1</c:f>
              <c:strCache>
                <c:ptCount val="1"/>
                <c:pt idx="0">
                  <c:v>Total 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 hw dvfs'!$A$2:$A$22</c:f>
              <c:numCache>
                <c:formatCode>0.00</c:formatCode>
                <c:ptCount val="21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  <c:pt idx="7">
                  <c:v>3.5</c:v>
                </c:pt>
                <c:pt idx="8">
                  <c:v>4.0</c:v>
                </c:pt>
                <c:pt idx="9">
                  <c:v>4.5</c:v>
                </c:pt>
                <c:pt idx="10">
                  <c:v>5.0</c:v>
                </c:pt>
                <c:pt idx="11">
                  <c:v>5.75</c:v>
                </c:pt>
                <c:pt idx="12">
                  <c:v>6.5</c:v>
                </c:pt>
                <c:pt idx="13">
                  <c:v>7.25</c:v>
                </c:pt>
                <c:pt idx="14">
                  <c:v>8.0</c:v>
                </c:pt>
                <c:pt idx="15">
                  <c:v>8.75</c:v>
                </c:pt>
                <c:pt idx="16">
                  <c:v>9.5</c:v>
                </c:pt>
                <c:pt idx="17">
                  <c:v>10.25</c:v>
                </c:pt>
                <c:pt idx="18">
                  <c:v>11.0</c:v>
                </c:pt>
                <c:pt idx="19">
                  <c:v>11.75</c:v>
                </c:pt>
                <c:pt idx="20">
                  <c:v>12.5</c:v>
                </c:pt>
              </c:numCache>
            </c:numRef>
          </c:xVal>
          <c:yVal>
            <c:numRef>
              <c:f>' hw dvfs'!$B$2:$B$22</c:f>
              <c:numCache>
                <c:formatCode>General</c:formatCode>
                <c:ptCount val="21"/>
                <c:pt idx="0">
                  <c:v>0.0</c:v>
                </c:pt>
                <c:pt idx="1">
                  <c:v>30.0</c:v>
                </c:pt>
                <c:pt idx="2">
                  <c:v>32.0</c:v>
                </c:pt>
                <c:pt idx="3">
                  <c:v>39.0</c:v>
                </c:pt>
                <c:pt idx="4">
                  <c:v>70.0</c:v>
                </c:pt>
                <c:pt idx="5">
                  <c:v>68.0</c:v>
                </c:pt>
                <c:pt idx="6">
                  <c:v>70.0</c:v>
                </c:pt>
                <c:pt idx="7">
                  <c:v>65.0</c:v>
                </c:pt>
                <c:pt idx="8">
                  <c:v>64.0</c:v>
                </c:pt>
                <c:pt idx="9">
                  <c:v>72.0</c:v>
                </c:pt>
                <c:pt idx="10">
                  <c:v>75.0</c:v>
                </c:pt>
                <c:pt idx="11">
                  <c:v>60.003</c:v>
                </c:pt>
                <c:pt idx="12">
                  <c:v>56.6695</c:v>
                </c:pt>
                <c:pt idx="13">
                  <c:v>47.3357</c:v>
                </c:pt>
                <c:pt idx="14">
                  <c:v>48.6691</c:v>
                </c:pt>
                <c:pt idx="15">
                  <c:v>43.3355</c:v>
                </c:pt>
                <c:pt idx="16">
                  <c:v>42.0021</c:v>
                </c:pt>
                <c:pt idx="17">
                  <c:v>46.66900000000001</c:v>
                </c:pt>
                <c:pt idx="18">
                  <c:v>30.00149999999999</c:v>
                </c:pt>
                <c:pt idx="19">
                  <c:v>26.00129999999999</c:v>
                </c:pt>
                <c:pt idx="20">
                  <c:v>20.00099999999999</c:v>
                </c:pt>
              </c:numCache>
            </c:numRef>
          </c:yVal>
        </c:ser>
        <c:axId val="484185048"/>
        <c:axId val="484264648"/>
      </c:scatterChart>
      <c:valAx>
        <c:axId val="484185048"/>
        <c:scaling>
          <c:orientation val="minMax"/>
          <c:max val="13.0"/>
          <c:min val="0.0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>
            <c:manualLayout>
              <c:xMode val="edge"/>
              <c:yMode val="edge"/>
              <c:x val="0.416004106855604"/>
              <c:y val="0.875603309503644"/>
            </c:manualLayout>
          </c:layout>
          <c:spPr>
            <a:noFill/>
            <a:ln>
              <a:noFill/>
            </a:ln>
            <a:effectLst/>
          </c:spPr>
        </c:title>
        <c:numFmt formatCode="0" sourceLinked="0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264648"/>
        <c:crosses val="autoZero"/>
        <c:crossBetween val="midCat"/>
        <c:majorUnit val="2.0"/>
        <c:minorUnit val="2.0"/>
      </c:valAx>
      <c:valAx>
        <c:axId val="484264648"/>
        <c:scaling>
          <c:orientation val="minMax"/>
          <c:max val="10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Power (W)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185048"/>
        <c:crosses val="autoZero"/>
        <c:crossBetween val="midCat"/>
        <c:majorUnit val="20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162781122948"/>
          <c:y val="0.0195176833956362"/>
          <c:w val="0.671106376408831"/>
          <c:h val="0.109620836281253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2800" baseline="0">
          <a:solidFill>
            <a:schemeClr val="tx1"/>
          </a:solidFill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95944663167104"/>
          <c:y val="0.095273360854165"/>
          <c:w val="0.752374671916011"/>
          <c:h val="0.634241730421995"/>
        </c:manualLayout>
      </c:layout>
      <c:scatterChart>
        <c:scatterStyle val="lineMarker"/>
        <c:ser>
          <c:idx val="1"/>
          <c:order val="0"/>
          <c:tx>
            <c:strRef>
              <c:f>'smart dvfs'!$B$1</c:f>
              <c:strCache>
                <c:ptCount val="1"/>
                <c:pt idx="0">
                  <c:v>Total 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'smart dvfs'!$A$2:$A$22</c:f>
              <c:numCache>
                <c:formatCode>0.00</c:formatCode>
                <c:ptCount val="21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  <c:pt idx="7">
                  <c:v>3.5</c:v>
                </c:pt>
                <c:pt idx="8">
                  <c:v>4.0</c:v>
                </c:pt>
                <c:pt idx="9">
                  <c:v>4.5</c:v>
                </c:pt>
                <c:pt idx="10">
                  <c:v>5.0</c:v>
                </c:pt>
                <c:pt idx="11">
                  <c:v>5.75</c:v>
                </c:pt>
                <c:pt idx="12">
                  <c:v>6.5</c:v>
                </c:pt>
                <c:pt idx="13">
                  <c:v>7.25</c:v>
                </c:pt>
                <c:pt idx="14">
                  <c:v>8.0</c:v>
                </c:pt>
                <c:pt idx="15">
                  <c:v>8.5</c:v>
                </c:pt>
                <c:pt idx="16">
                  <c:v>9.0</c:v>
                </c:pt>
                <c:pt idx="17">
                  <c:v>9.5</c:v>
                </c:pt>
                <c:pt idx="18">
                  <c:v>10.0</c:v>
                </c:pt>
                <c:pt idx="19">
                  <c:v>10.5</c:v>
                </c:pt>
                <c:pt idx="20">
                  <c:v>11.0</c:v>
                </c:pt>
              </c:numCache>
            </c:numRef>
          </c:xVal>
          <c:yVal>
            <c:numRef>
              <c:f>'smart dvfs'!$B$2:$B$22</c:f>
              <c:numCache>
                <c:formatCode>General</c:formatCode>
                <c:ptCount val="21"/>
                <c:pt idx="0">
                  <c:v>0.0</c:v>
                </c:pt>
                <c:pt idx="1">
                  <c:v>30.0</c:v>
                </c:pt>
                <c:pt idx="2">
                  <c:v>32.0</c:v>
                </c:pt>
                <c:pt idx="3">
                  <c:v>39.0</c:v>
                </c:pt>
                <c:pt idx="4">
                  <c:v>70.0</c:v>
                </c:pt>
                <c:pt idx="5">
                  <c:v>68.0</c:v>
                </c:pt>
                <c:pt idx="6">
                  <c:v>70.0</c:v>
                </c:pt>
                <c:pt idx="7">
                  <c:v>65.0</c:v>
                </c:pt>
                <c:pt idx="8">
                  <c:v>64.0</c:v>
                </c:pt>
                <c:pt idx="9">
                  <c:v>72.0</c:v>
                </c:pt>
                <c:pt idx="10">
                  <c:v>75.0</c:v>
                </c:pt>
                <c:pt idx="11">
                  <c:v>60.003</c:v>
                </c:pt>
                <c:pt idx="12">
                  <c:v>56.6695</c:v>
                </c:pt>
                <c:pt idx="13">
                  <c:v>47.3357</c:v>
                </c:pt>
                <c:pt idx="14">
                  <c:v>48.6691</c:v>
                </c:pt>
                <c:pt idx="15">
                  <c:v>65.0</c:v>
                </c:pt>
                <c:pt idx="16">
                  <c:v>63.0</c:v>
                </c:pt>
                <c:pt idx="17">
                  <c:v>70.0</c:v>
                </c:pt>
                <c:pt idx="18">
                  <c:v>45.0</c:v>
                </c:pt>
                <c:pt idx="19">
                  <c:v>39.0</c:v>
                </c:pt>
                <c:pt idx="20">
                  <c:v>30.0</c:v>
                </c:pt>
              </c:numCache>
            </c:numRef>
          </c:yVal>
        </c:ser>
        <c:axId val="484254488"/>
        <c:axId val="484357192"/>
      </c:scatterChart>
      <c:valAx>
        <c:axId val="484254488"/>
        <c:scaling>
          <c:orientation val="minMax"/>
          <c:max val="13.0"/>
          <c:min val="0.0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>
            <c:manualLayout>
              <c:xMode val="edge"/>
              <c:yMode val="edge"/>
              <c:x val="0.416004183687565"/>
              <c:y val="0.87572867079828"/>
            </c:manualLayout>
          </c:layout>
          <c:spPr>
            <a:noFill/>
            <a:ln>
              <a:noFill/>
            </a:ln>
            <a:effectLst/>
          </c:spPr>
        </c:title>
        <c:numFmt formatCode="0" sourceLinked="0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357192"/>
        <c:crosses val="autoZero"/>
        <c:crossBetween val="midCat"/>
        <c:majorUnit val="2.0"/>
        <c:minorUnit val="2.0"/>
      </c:valAx>
      <c:valAx>
        <c:axId val="484357192"/>
        <c:scaling>
          <c:orientation val="minMax"/>
          <c:max val="10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Power (W)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254488"/>
        <c:crosses val="autoZero"/>
        <c:crossBetween val="midCat"/>
        <c:majorUnit val="20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162781122948"/>
          <c:y val="0.0195176833956362"/>
          <c:w val="0.726652050846585"/>
          <c:h val="0.109620836281253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2800" baseline="0">
          <a:solidFill>
            <a:schemeClr val="tx1"/>
          </a:solidFill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95944663167104"/>
          <c:y val="0.095273360854165"/>
          <c:w val="0.752374671916011"/>
          <c:h val="0.634241730421995"/>
        </c:manualLayout>
      </c:layout>
      <c:scatterChart>
        <c:scatterStyle val="lineMarker"/>
        <c:ser>
          <c:idx val="1"/>
          <c:order val="0"/>
          <c:tx>
            <c:strRef>
              <c:f>'smart dvfs'!$B$1</c:f>
              <c:strCache>
                <c:ptCount val="1"/>
                <c:pt idx="0">
                  <c:v>Total 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'smart dvfs'!$A$2:$A$22</c:f>
              <c:numCache>
                <c:formatCode>0.00</c:formatCode>
                <c:ptCount val="21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  <c:pt idx="7">
                  <c:v>3.5</c:v>
                </c:pt>
                <c:pt idx="8">
                  <c:v>4.0</c:v>
                </c:pt>
                <c:pt idx="9">
                  <c:v>4.5</c:v>
                </c:pt>
                <c:pt idx="10">
                  <c:v>5.0</c:v>
                </c:pt>
                <c:pt idx="11">
                  <c:v>5.75</c:v>
                </c:pt>
                <c:pt idx="12">
                  <c:v>6.5</c:v>
                </c:pt>
                <c:pt idx="13">
                  <c:v>7.25</c:v>
                </c:pt>
                <c:pt idx="14">
                  <c:v>8.0</c:v>
                </c:pt>
                <c:pt idx="15">
                  <c:v>8.5</c:v>
                </c:pt>
                <c:pt idx="16">
                  <c:v>9.0</c:v>
                </c:pt>
                <c:pt idx="17">
                  <c:v>9.5</c:v>
                </c:pt>
                <c:pt idx="18">
                  <c:v>10.0</c:v>
                </c:pt>
                <c:pt idx="19">
                  <c:v>10.5</c:v>
                </c:pt>
                <c:pt idx="20">
                  <c:v>11.0</c:v>
                </c:pt>
              </c:numCache>
            </c:numRef>
          </c:xVal>
          <c:yVal>
            <c:numRef>
              <c:f>'smart dvfs'!$B$2:$B$22</c:f>
              <c:numCache>
                <c:formatCode>General</c:formatCode>
                <c:ptCount val="21"/>
                <c:pt idx="0">
                  <c:v>0.0</c:v>
                </c:pt>
                <c:pt idx="1">
                  <c:v>30.0</c:v>
                </c:pt>
                <c:pt idx="2">
                  <c:v>32.0</c:v>
                </c:pt>
                <c:pt idx="3">
                  <c:v>39.0</c:v>
                </c:pt>
                <c:pt idx="4">
                  <c:v>70.0</c:v>
                </c:pt>
                <c:pt idx="5">
                  <c:v>68.0</c:v>
                </c:pt>
                <c:pt idx="6">
                  <c:v>70.0</c:v>
                </c:pt>
                <c:pt idx="7">
                  <c:v>65.0</c:v>
                </c:pt>
                <c:pt idx="8">
                  <c:v>64.0</c:v>
                </c:pt>
                <c:pt idx="9">
                  <c:v>72.0</c:v>
                </c:pt>
                <c:pt idx="10">
                  <c:v>75.0</c:v>
                </c:pt>
                <c:pt idx="11">
                  <c:v>60.003</c:v>
                </c:pt>
                <c:pt idx="12">
                  <c:v>56.6695</c:v>
                </c:pt>
                <c:pt idx="13">
                  <c:v>47.3357</c:v>
                </c:pt>
                <c:pt idx="14">
                  <c:v>48.6691</c:v>
                </c:pt>
                <c:pt idx="15">
                  <c:v>65.0</c:v>
                </c:pt>
                <c:pt idx="16">
                  <c:v>63.0</c:v>
                </c:pt>
                <c:pt idx="17">
                  <c:v>70.0</c:v>
                </c:pt>
                <c:pt idx="18">
                  <c:v>45.0</c:v>
                </c:pt>
                <c:pt idx="19">
                  <c:v>39.0</c:v>
                </c:pt>
                <c:pt idx="20">
                  <c:v>30.0</c:v>
                </c:pt>
              </c:numCache>
            </c:numRef>
          </c:yVal>
        </c:ser>
        <c:axId val="519258184"/>
        <c:axId val="519482696"/>
      </c:scatterChart>
      <c:valAx>
        <c:axId val="519258184"/>
        <c:scaling>
          <c:orientation val="minMax"/>
          <c:max val="13.0"/>
          <c:min val="0.0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>
            <c:manualLayout>
              <c:xMode val="edge"/>
              <c:yMode val="edge"/>
              <c:x val="0.416004183687565"/>
              <c:y val="0.87572867079828"/>
            </c:manualLayout>
          </c:layout>
          <c:spPr>
            <a:noFill/>
            <a:ln>
              <a:noFill/>
            </a:ln>
            <a:effectLst/>
          </c:spPr>
        </c:title>
        <c:numFmt formatCode="0" sourceLinked="0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482696"/>
        <c:crosses val="autoZero"/>
        <c:crossBetween val="midCat"/>
        <c:majorUnit val="2.0"/>
        <c:minorUnit val="2.0"/>
      </c:valAx>
      <c:valAx>
        <c:axId val="519482696"/>
        <c:scaling>
          <c:orientation val="minMax"/>
          <c:max val="10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Power (W)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258184"/>
        <c:crosses val="autoZero"/>
        <c:crossBetween val="midCat"/>
        <c:majorUnit val="20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162781122948"/>
          <c:y val="0.0195176833956362"/>
          <c:w val="0.726652050846585"/>
          <c:h val="0.109620836281253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2800" baseline="0">
          <a:solidFill>
            <a:schemeClr val="tx1"/>
          </a:solidFill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95944663167104"/>
          <c:y val="0.095273360854165"/>
          <c:w val="0.752374671916011"/>
          <c:h val="0.634241730421995"/>
        </c:manualLayout>
      </c:layout>
      <c:scatterChart>
        <c:scatterStyle val="lineMarker"/>
        <c:ser>
          <c:idx val="1"/>
          <c:order val="0"/>
          <c:tx>
            <c:strRef>
              <c:f>start!$B$1</c:f>
              <c:strCache>
                <c:ptCount val="1"/>
                <c:pt idx="0">
                  <c:v>Total 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start!$A$2:$A$22</c:f>
              <c:numCache>
                <c:formatCode>General</c:formatCode>
                <c:ptCount val="21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  <c:pt idx="7">
                  <c:v>3.5</c:v>
                </c:pt>
                <c:pt idx="8">
                  <c:v>4.0</c:v>
                </c:pt>
                <c:pt idx="9">
                  <c:v>4.5</c:v>
                </c:pt>
                <c:pt idx="10">
                  <c:v>5.0</c:v>
                </c:pt>
                <c:pt idx="11">
                  <c:v>5.5</c:v>
                </c:pt>
                <c:pt idx="12">
                  <c:v>6.0</c:v>
                </c:pt>
                <c:pt idx="13">
                  <c:v>6.5</c:v>
                </c:pt>
                <c:pt idx="14">
                  <c:v>7.0</c:v>
                </c:pt>
                <c:pt idx="15">
                  <c:v>7.5</c:v>
                </c:pt>
                <c:pt idx="16">
                  <c:v>8.0</c:v>
                </c:pt>
                <c:pt idx="17">
                  <c:v>8.5</c:v>
                </c:pt>
                <c:pt idx="18">
                  <c:v>9.0</c:v>
                </c:pt>
                <c:pt idx="19">
                  <c:v>9.5</c:v>
                </c:pt>
                <c:pt idx="20">
                  <c:v>10.0</c:v>
                </c:pt>
              </c:numCache>
            </c:numRef>
          </c:xVal>
          <c:yVal>
            <c:numRef>
              <c:f>start!$B$2:$B$22</c:f>
              <c:numCache>
                <c:formatCode>General</c:formatCode>
                <c:ptCount val="21"/>
                <c:pt idx="0">
                  <c:v>0.0</c:v>
                </c:pt>
                <c:pt idx="1">
                  <c:v>30.0</c:v>
                </c:pt>
                <c:pt idx="2">
                  <c:v>32.0</c:v>
                </c:pt>
                <c:pt idx="3">
                  <c:v>39.0</c:v>
                </c:pt>
                <c:pt idx="4">
                  <c:v>70.0</c:v>
                </c:pt>
                <c:pt idx="5">
                  <c:v>68.0</c:v>
                </c:pt>
                <c:pt idx="6">
                  <c:v>70.0</c:v>
                </c:pt>
                <c:pt idx="7">
                  <c:v>65.0</c:v>
                </c:pt>
                <c:pt idx="8">
                  <c:v>64.0</c:v>
                </c:pt>
                <c:pt idx="9">
                  <c:v>72.0</c:v>
                </c:pt>
                <c:pt idx="10">
                  <c:v>75.0</c:v>
                </c:pt>
                <c:pt idx="11">
                  <c:v>90.0</c:v>
                </c:pt>
                <c:pt idx="12">
                  <c:v>85.0</c:v>
                </c:pt>
                <c:pt idx="13">
                  <c:v>71.0</c:v>
                </c:pt>
                <c:pt idx="14">
                  <c:v>73.0</c:v>
                </c:pt>
                <c:pt idx="15">
                  <c:v>65.0</c:v>
                </c:pt>
                <c:pt idx="16">
                  <c:v>63.0</c:v>
                </c:pt>
                <c:pt idx="17">
                  <c:v>70.0</c:v>
                </c:pt>
                <c:pt idx="18">
                  <c:v>45.0</c:v>
                </c:pt>
                <c:pt idx="19">
                  <c:v>39.0</c:v>
                </c:pt>
                <c:pt idx="20">
                  <c:v>30.0</c:v>
                </c:pt>
              </c:numCache>
            </c:numRef>
          </c:yVal>
        </c:ser>
        <c:ser>
          <c:idx val="0"/>
          <c:order val="1"/>
          <c:tx>
            <c:strRef>
              <c:f>start!$C$1</c:f>
              <c:strCache>
                <c:ptCount val="1"/>
                <c:pt idx="0">
                  <c:v>Advertisement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start!$A$2:$A$22</c:f>
              <c:numCache>
                <c:formatCode>General</c:formatCode>
                <c:ptCount val="21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  <c:pt idx="7">
                  <c:v>3.5</c:v>
                </c:pt>
                <c:pt idx="8">
                  <c:v>4.0</c:v>
                </c:pt>
                <c:pt idx="9">
                  <c:v>4.5</c:v>
                </c:pt>
                <c:pt idx="10">
                  <c:v>5.0</c:v>
                </c:pt>
                <c:pt idx="11">
                  <c:v>5.5</c:v>
                </c:pt>
                <c:pt idx="12">
                  <c:v>6.0</c:v>
                </c:pt>
                <c:pt idx="13">
                  <c:v>6.5</c:v>
                </c:pt>
                <c:pt idx="14">
                  <c:v>7.0</c:v>
                </c:pt>
                <c:pt idx="15">
                  <c:v>7.5</c:v>
                </c:pt>
                <c:pt idx="16">
                  <c:v>8.0</c:v>
                </c:pt>
                <c:pt idx="17">
                  <c:v>8.5</c:v>
                </c:pt>
                <c:pt idx="18">
                  <c:v>9.0</c:v>
                </c:pt>
                <c:pt idx="19">
                  <c:v>9.5</c:v>
                </c:pt>
                <c:pt idx="20">
                  <c:v>10.0</c:v>
                </c:pt>
              </c:numCache>
            </c:numRef>
          </c:xVal>
          <c:yVal>
            <c:numRef>
              <c:f>start!$C$2:$C$22</c:f>
              <c:numCache>
                <c:formatCode>General</c:formatCode>
                <c:ptCount val="2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20.0</c:v>
                </c:pt>
                <c:pt idx="6">
                  <c:v>22.0</c:v>
                </c:pt>
                <c:pt idx="7">
                  <c:v>24.0</c:v>
                </c:pt>
                <c:pt idx="8">
                  <c:v>30.0</c:v>
                </c:pt>
                <c:pt idx="9">
                  <c:v>20.0</c:v>
                </c:pt>
                <c:pt idx="10">
                  <c:v>22.0</c:v>
                </c:pt>
                <c:pt idx="11">
                  <c:v>39.0</c:v>
                </c:pt>
                <c:pt idx="12">
                  <c:v>35.0</c:v>
                </c:pt>
                <c:pt idx="13">
                  <c:v>31.0</c:v>
                </c:pt>
                <c:pt idx="14">
                  <c:v>22.0</c:v>
                </c:pt>
                <c:pt idx="15">
                  <c:v>22.0</c:v>
                </c:pt>
                <c:pt idx="16">
                  <c:v>24.0</c:v>
                </c:pt>
                <c:pt idx="17">
                  <c:v>20.0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</c:numCache>
            </c:numRef>
          </c:yVal>
        </c:ser>
        <c:axId val="773764936"/>
        <c:axId val="773530312"/>
      </c:scatterChart>
      <c:valAx>
        <c:axId val="773764936"/>
        <c:scaling>
          <c:orientation val="minMax"/>
          <c:max val="15.0"/>
          <c:min val="0.0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>
            <c:manualLayout>
              <c:xMode val="edge"/>
              <c:yMode val="edge"/>
              <c:x val="0.385489559498186"/>
              <c:y val="0.866084297611632"/>
            </c:manualLayout>
          </c:layout>
          <c:spPr>
            <a:noFill/>
            <a:ln>
              <a:noFill/>
            </a:ln>
            <a:effectLst/>
          </c:spPr>
        </c:title>
        <c:numFmt formatCode="0" sourceLinked="0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3530312"/>
        <c:crosses val="autoZero"/>
        <c:crossBetween val="midCat"/>
        <c:majorUnit val="2.0"/>
        <c:minorUnit val="2.0"/>
      </c:valAx>
      <c:valAx>
        <c:axId val="773530312"/>
        <c:scaling>
          <c:orientation val="minMax"/>
          <c:max val="10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Power (W)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3764936"/>
        <c:crosses val="autoZero"/>
        <c:crossBetween val="midCat"/>
        <c:majorUnit val="20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7568628752663"/>
          <c:y val="0.0115626029616199"/>
          <c:w val="0.704220472440945"/>
          <c:h val="0.109620836281253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2800" baseline="0">
          <a:solidFill>
            <a:schemeClr val="tx1"/>
          </a:solidFill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95944663167104"/>
          <c:y val="0.095273360854165"/>
          <c:w val="0.752374671916011"/>
          <c:h val="0.634241730421995"/>
        </c:manualLayout>
      </c:layout>
      <c:scatterChart>
        <c:scatterStyle val="lineMarker"/>
        <c:ser>
          <c:idx val="1"/>
          <c:order val="0"/>
          <c:tx>
            <c:strRef>
              <c:f>'energy ex'!$B$1</c:f>
              <c:strCache>
                <c:ptCount val="1"/>
                <c:pt idx="0">
                  <c:v>Total 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'energy ex'!$A$2:$A$22</c:f>
              <c:numCache>
                <c:formatCode>General</c:formatCode>
                <c:ptCount val="21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  <c:pt idx="7">
                  <c:v>3.5</c:v>
                </c:pt>
                <c:pt idx="8">
                  <c:v>4.0</c:v>
                </c:pt>
                <c:pt idx="9">
                  <c:v>4.5</c:v>
                </c:pt>
                <c:pt idx="10">
                  <c:v>5.0</c:v>
                </c:pt>
                <c:pt idx="11">
                  <c:v>5.5</c:v>
                </c:pt>
                <c:pt idx="12">
                  <c:v>6.0</c:v>
                </c:pt>
                <c:pt idx="13">
                  <c:v>6.5</c:v>
                </c:pt>
                <c:pt idx="14">
                  <c:v>7.0</c:v>
                </c:pt>
                <c:pt idx="15">
                  <c:v>7.5</c:v>
                </c:pt>
                <c:pt idx="16">
                  <c:v>8.0</c:v>
                </c:pt>
                <c:pt idx="17">
                  <c:v>8.5</c:v>
                </c:pt>
                <c:pt idx="18">
                  <c:v>9.0</c:v>
                </c:pt>
                <c:pt idx="19">
                  <c:v>9.5</c:v>
                </c:pt>
                <c:pt idx="20">
                  <c:v>10.0</c:v>
                </c:pt>
              </c:numCache>
            </c:numRef>
          </c:xVal>
          <c:yVal>
            <c:numRef>
              <c:f>'energy ex'!$B$2:$B$22</c:f>
              <c:numCache>
                <c:formatCode>General</c:formatCode>
                <c:ptCount val="21"/>
                <c:pt idx="0">
                  <c:v>30.0</c:v>
                </c:pt>
                <c:pt idx="1">
                  <c:v>30.0</c:v>
                </c:pt>
                <c:pt idx="2">
                  <c:v>32.0</c:v>
                </c:pt>
                <c:pt idx="3">
                  <c:v>39.0</c:v>
                </c:pt>
                <c:pt idx="4">
                  <c:v>70.0</c:v>
                </c:pt>
                <c:pt idx="5">
                  <c:v>68.0</c:v>
                </c:pt>
                <c:pt idx="6">
                  <c:v>70.0</c:v>
                </c:pt>
                <c:pt idx="7">
                  <c:v>65.0</c:v>
                </c:pt>
                <c:pt idx="8">
                  <c:v>64.0</c:v>
                </c:pt>
                <c:pt idx="9">
                  <c:v>72.0</c:v>
                </c:pt>
                <c:pt idx="10">
                  <c:v>75.0</c:v>
                </c:pt>
                <c:pt idx="11">
                  <c:v>51.0</c:v>
                </c:pt>
                <c:pt idx="12">
                  <c:v>50.0</c:v>
                </c:pt>
                <c:pt idx="13">
                  <c:v>40.0</c:v>
                </c:pt>
                <c:pt idx="14">
                  <c:v>73.0</c:v>
                </c:pt>
                <c:pt idx="15">
                  <c:v>65.0</c:v>
                </c:pt>
                <c:pt idx="16">
                  <c:v>63.0</c:v>
                </c:pt>
                <c:pt idx="17">
                  <c:v>70.0</c:v>
                </c:pt>
                <c:pt idx="18">
                  <c:v>45.0</c:v>
                </c:pt>
                <c:pt idx="19">
                  <c:v>39.0</c:v>
                </c:pt>
                <c:pt idx="20">
                  <c:v>30.0</c:v>
                </c:pt>
              </c:numCache>
            </c:numRef>
          </c:yVal>
        </c:ser>
        <c:ser>
          <c:idx val="0"/>
          <c:order val="1"/>
          <c:tx>
            <c:strRef>
              <c:f>'energy ex'!$C$1</c:f>
              <c:strCache>
                <c:ptCount val="1"/>
                <c:pt idx="0">
                  <c:v>Advertisement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'energy ex'!$A$2:$A$22</c:f>
              <c:numCache>
                <c:formatCode>General</c:formatCode>
                <c:ptCount val="21"/>
                <c:pt idx="0">
                  <c:v>0.0</c:v>
                </c:pt>
                <c:pt idx="1">
                  <c:v>0.5</c:v>
                </c:pt>
                <c:pt idx="2">
                  <c:v>1.0</c:v>
                </c:pt>
                <c:pt idx="3">
                  <c:v>1.5</c:v>
                </c:pt>
                <c:pt idx="4">
                  <c:v>2.0</c:v>
                </c:pt>
                <c:pt idx="5">
                  <c:v>2.5</c:v>
                </c:pt>
                <c:pt idx="6">
                  <c:v>3.0</c:v>
                </c:pt>
                <c:pt idx="7">
                  <c:v>3.5</c:v>
                </c:pt>
                <c:pt idx="8">
                  <c:v>4.0</c:v>
                </c:pt>
                <c:pt idx="9">
                  <c:v>4.5</c:v>
                </c:pt>
                <c:pt idx="10">
                  <c:v>5.0</c:v>
                </c:pt>
                <c:pt idx="11">
                  <c:v>5.5</c:v>
                </c:pt>
                <c:pt idx="12">
                  <c:v>6.0</c:v>
                </c:pt>
                <c:pt idx="13">
                  <c:v>6.5</c:v>
                </c:pt>
                <c:pt idx="14">
                  <c:v>7.0</c:v>
                </c:pt>
                <c:pt idx="15">
                  <c:v>7.5</c:v>
                </c:pt>
                <c:pt idx="16">
                  <c:v>8.0</c:v>
                </c:pt>
                <c:pt idx="17">
                  <c:v>8.5</c:v>
                </c:pt>
                <c:pt idx="18">
                  <c:v>9.0</c:v>
                </c:pt>
                <c:pt idx="19">
                  <c:v>9.5</c:v>
                </c:pt>
                <c:pt idx="20">
                  <c:v>10.0</c:v>
                </c:pt>
              </c:numCache>
            </c:numRef>
          </c:xVal>
          <c:yVal>
            <c:numRef>
              <c:f>'energy ex'!$C$2:$C$22</c:f>
              <c:numCache>
                <c:formatCode>General</c:formatCode>
                <c:ptCount val="2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20.0</c:v>
                </c:pt>
                <c:pt idx="6">
                  <c:v>22.0</c:v>
                </c:pt>
                <c:pt idx="7">
                  <c:v>24.0</c:v>
                </c:pt>
                <c:pt idx="8">
                  <c:v>30.0</c:v>
                </c:pt>
                <c:pt idx="9">
                  <c:v>20.0</c:v>
                </c:pt>
                <c:pt idx="10">
                  <c:v>22.0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22.0</c:v>
                </c:pt>
                <c:pt idx="15">
                  <c:v>22.0</c:v>
                </c:pt>
                <c:pt idx="16">
                  <c:v>24.0</c:v>
                </c:pt>
                <c:pt idx="17">
                  <c:v>20.0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</c:numCache>
            </c:numRef>
          </c:yVal>
        </c:ser>
        <c:axId val="520000136"/>
        <c:axId val="469174392"/>
      </c:scatterChart>
      <c:valAx>
        <c:axId val="520000136"/>
        <c:scaling>
          <c:orientation val="minMax"/>
          <c:max val="13.0"/>
          <c:min val="0.0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>
            <c:manualLayout>
              <c:xMode val="edge"/>
              <c:yMode val="edge"/>
              <c:x val="0.413538414751053"/>
              <c:y val="0.883994560514671"/>
            </c:manualLayout>
          </c:layout>
          <c:spPr>
            <a:noFill/>
            <a:ln>
              <a:noFill/>
            </a:ln>
            <a:effectLst/>
          </c:spPr>
        </c:title>
        <c:numFmt formatCode="0" sourceLinked="0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174392"/>
        <c:crosses val="autoZero"/>
        <c:crossBetween val="midCat"/>
        <c:majorUnit val="2.0"/>
        <c:minorUnit val="2.0"/>
      </c:valAx>
      <c:valAx>
        <c:axId val="469174392"/>
        <c:scaling>
          <c:orientation val="minMax"/>
          <c:max val="100.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Power (W)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0000136"/>
        <c:crosses val="autoZero"/>
        <c:crossBetween val="midCat"/>
        <c:majorUnit val="20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162781122948"/>
          <c:y val="0.0195176833956362"/>
          <c:w val="0.726652050846585"/>
          <c:h val="0.109620836281253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2800" baseline="0">
          <a:solidFill>
            <a:schemeClr val="tx1"/>
          </a:solidFill>
        </a:defRPr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7ADE-CA34-4DE7-96DB-A91C08F2AF27}" type="datetimeFigureOut">
              <a:rPr lang="en-US" smtClean="0"/>
              <a:pPr/>
              <a:t>6/13/14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9E090-D128-465C-9EF5-8D27BA64E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055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r>
              <a:rPr lang="en-US" baseline="0" dirty="0" smtClean="0"/>
              <a:t> for the introduction…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I’m going to talk today about some energy efficiency research I’ve been working on with my advisor, Martha Kim.  We’ve been thinking about very large-grain approximation, where we trade functionality at the source code level for power savings. I’ll show you what I mean with a simple example…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7404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5118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9702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“You</a:t>
            </a:r>
            <a:r>
              <a:rPr lang="en-US" baseline="0" dirty="0" smtClean="0"/>
              <a:t> might ask why we even need Energy exchanges when energy profiling already exists…”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5580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69821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12795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60911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6091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76581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46701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7561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2879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6636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0883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this is</a:t>
            </a:r>
            <a:r>
              <a:rPr lang="en-US" baseline="0" dirty="0" smtClean="0"/>
              <a:t> “state of </a:t>
            </a:r>
            <a:r>
              <a:rPr lang="en-US" baseline="0" smtClean="0"/>
              <a:t>the art”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7100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this is</a:t>
            </a:r>
            <a:r>
              <a:rPr lang="en-US" baseline="0" dirty="0" smtClean="0"/>
              <a:t> “state of </a:t>
            </a:r>
            <a:r>
              <a:rPr lang="en-US" baseline="0" smtClean="0"/>
              <a:t>the art”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1591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683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E090-D128-465C-9EF5-8D27BA64E5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1990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0E24885-833B-41EA-8B35-F1D3160A3ABC}" type="datetime1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569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4B017-9B7C-415F-87C9-EC2AABA3A15C}" type="datetime1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459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2836-B9C9-4FDC-9242-A7F642AF0F12}" type="datetime1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561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70B2-4C00-45E9-AE06-2CFA22A9ECAC}" type="datetime1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508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90B8-7EA3-4263-92FC-BF67865D4E19}" type="datetime1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512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32BE-65F3-49E8-8ADE-F0B7A14731E5}" type="datetime1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078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988-E4C6-4BFF-B247-2B50C25CE810}" type="datetime1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415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A80DB-64FF-4E38-BD4E-ADBDE0CEBA81}" type="datetime1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19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7BEF-0C12-4004-939C-8C657D0B906E}" type="datetime1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020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363D-8BFC-4070-A236-046EAAE9DDE1}" type="datetime1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540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B7C0-15AE-404B-A335-0BD77760CE1D}" type="datetime1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019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FEFFDEC-A049-4360-8323-6B9C8AAA55B5}" type="datetime1">
              <a:rPr lang="en-US" smtClean="0"/>
              <a:pPr/>
              <a:t>6/13/14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162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arcade.cs.columbia.edu/nrgx-tr14.pdf" TargetMode="External"/><Relationship Id="rId4" Type="http://schemas.openxmlformats.org/officeDocument/2006/relationships/hyperlink" Target="mailto:melanie@cs.columbia.edu" TargetMode="External"/><Relationship Id="rId5" Type="http://schemas.openxmlformats.org/officeDocument/2006/relationships/hyperlink" Target="mailto:martha@cs.columbia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2107" y="4019550"/>
            <a:ext cx="7600313" cy="239857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108" y="1103378"/>
            <a:ext cx="10183091" cy="2188808"/>
          </a:xfrm>
        </p:spPr>
        <p:txBody>
          <a:bodyPr>
            <a:noAutofit/>
          </a:bodyPr>
          <a:lstStyle/>
          <a:p>
            <a:pPr algn="l"/>
            <a:r>
              <a:rPr lang="en-US" sz="7000" cap="none" dirty="0" smtClean="0">
                <a:solidFill>
                  <a:schemeClr val="tx1"/>
                </a:solidFill>
                <a:latin typeface="Cambria" panose="02040503050406030204" pitchFamily="18" charset="0"/>
                <a:ea typeface="Batang" panose="02030600000101010101" pitchFamily="18" charset="-127"/>
                <a:cs typeface="Aparajita" panose="020B0604020202020204" pitchFamily="34" charset="0"/>
              </a:rPr>
              <a:t>Trading Functionality for Power within Applications</a:t>
            </a:r>
            <a:endParaRPr lang="en-US" sz="7000" cap="none" dirty="0">
              <a:solidFill>
                <a:schemeClr val="tx1"/>
              </a:solidFill>
              <a:latin typeface="Cambria" panose="02040503050406030204" pitchFamily="18" charset="0"/>
              <a:ea typeface="Batang" panose="02030600000101010101" pitchFamily="18" charset="-127"/>
              <a:cs typeface="Aparajit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1653" y="4187993"/>
            <a:ext cx="9144000" cy="2416282"/>
          </a:xfrm>
        </p:spPr>
        <p:txBody>
          <a:bodyPr>
            <a:normAutofit/>
          </a:bodyPr>
          <a:lstStyle/>
          <a:p>
            <a:r>
              <a:rPr lang="en-US" sz="3000" u="sng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Melanie Kambadur</a:t>
            </a:r>
            <a:r>
              <a:rPr lang="en-US" sz="3000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and Martha A. Kim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{melanie | martha}@cs.columbia.edu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Columbia University, New York, NY</a:t>
            </a:r>
          </a:p>
          <a:p>
            <a:r>
              <a:rPr lang="en-US" sz="3000" dirty="0" smtClean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APPROX @ PLDI 2014</a:t>
            </a:r>
          </a:p>
          <a:p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685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3997" y="356221"/>
            <a:ext cx="10972800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628" y="291981"/>
            <a:ext cx="10763169" cy="1499616"/>
          </a:xfrm>
        </p:spPr>
        <p:txBody>
          <a:bodyPr>
            <a:no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Use dynamic feedback to decide </a:t>
            </a:r>
            <a:r>
              <a:rPr lang="en-US" sz="4000" i="1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if </a:t>
            </a:r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and </a:t>
            </a:r>
            <a:r>
              <a:rPr lang="en-US" sz="4000" i="1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when</a:t>
            </a:r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to make functionality tradeoffs</a:t>
            </a:r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en-US" sz="3600" cap="none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Left Brace 29"/>
          <p:cNvSpPr/>
          <p:nvPr/>
        </p:nvSpPr>
        <p:spPr>
          <a:xfrm>
            <a:off x="5946318" y="2911556"/>
            <a:ext cx="416382" cy="1800493"/>
          </a:xfrm>
          <a:prstGeom prst="leftBrac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12475" y="2583522"/>
            <a:ext cx="3068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Profile power</a:t>
            </a:r>
            <a:endParaRPr lang="en-US" sz="36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12475" y="4037927"/>
            <a:ext cx="30250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i</a:t>
            </a:r>
            <a:r>
              <a:rPr 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f (too much 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power), then:</a:t>
            </a:r>
            <a:endParaRPr lang="en-US" sz="36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12475" y="5563152"/>
            <a:ext cx="31793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" panose="02040503050406030204" pitchFamily="18" charset="0"/>
              </a:rPr>
              <a:t>e</a:t>
            </a:r>
            <a:r>
              <a:rPr 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lse, resume…</a:t>
            </a:r>
            <a:endParaRPr lang="en-US" sz="36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232748" y="2621622"/>
            <a:ext cx="2998219" cy="362596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233866" y="3018279"/>
            <a:ext cx="2998218" cy="53960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Start ad</a:t>
            </a:r>
            <a:endParaRPr lang="en-US" sz="32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22107" y="1936888"/>
            <a:ext cx="36194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Cambria" panose="02040503050406030204" pitchFamily="18" charset="0"/>
              </a:rPr>
              <a:t>Mobile Phone App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232749" y="4712049"/>
            <a:ext cx="2998218" cy="539608"/>
          </a:xfrm>
          <a:prstGeom prst="rect">
            <a:avLst/>
          </a:prstGeom>
          <a:solidFill>
            <a:srgbClr val="F9F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Kill ad</a:t>
            </a:r>
            <a:endParaRPr lang="en-US" sz="32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708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54378" y="782726"/>
            <a:ext cx="10972800" cy="9647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627" y="558681"/>
            <a:ext cx="11167873" cy="1499616"/>
          </a:xfrm>
        </p:spPr>
        <p:txBody>
          <a:bodyPr>
            <a:noAutofit/>
          </a:bodyPr>
          <a:lstStyle/>
          <a:p>
            <a:r>
              <a:rPr lang="en-US" sz="54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Specifically, use </a:t>
            </a:r>
            <a:r>
              <a:rPr lang="en-US" sz="5400" b="1" i="1" cap="none" dirty="0" smtClean="0">
                <a:solidFill>
                  <a:srgbClr val="FF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Energy Exchanges</a:t>
            </a:r>
            <a:endParaRPr lang="en-US" sz="5400" b="1" i="1" cap="none" dirty="0">
              <a:solidFill>
                <a:srgbClr val="FF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20039" y="2445593"/>
            <a:ext cx="6044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audit </a:t>
            </a:r>
            <a:r>
              <a:rPr lang="en-US" sz="3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	…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	…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sz="3600" b="1" dirty="0" smtClean="0">
                <a:solidFill>
                  <a:srgbClr val="FF000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record</a:t>
            </a:r>
            <a:r>
              <a:rPr lang="en-US" sz="3600" dirty="0" smtClean="0">
                <a:solidFill>
                  <a:srgbClr val="FF000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usage_t</a:t>
            </a:r>
            <a:r>
              <a:rPr lang="en-US" sz="3600" dirty="0" smtClean="0">
                <a:solidFill>
                  <a:srgbClr val="FF000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*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u</a:t>
            </a:r>
            <a:r>
              <a:rPr lang="en-US" sz="3600" dirty="0" smtClean="0">
                <a:solidFill>
                  <a:srgbClr val="FF000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</a:t>
            </a:r>
            <a:endParaRPr lang="en-US" sz="3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232748" y="2621622"/>
            <a:ext cx="2998219" cy="362596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233866" y="3018279"/>
            <a:ext cx="2998218" cy="53960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Start ad</a:t>
            </a:r>
            <a:endParaRPr lang="en-US" sz="32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922107" y="1936888"/>
            <a:ext cx="36194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Cambria" panose="02040503050406030204" pitchFamily="18" charset="0"/>
              </a:rPr>
              <a:t>Mobile Phone App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232749" y="4712049"/>
            <a:ext cx="2998218" cy="539608"/>
          </a:xfrm>
          <a:prstGeom prst="rect">
            <a:avLst/>
          </a:prstGeom>
          <a:solidFill>
            <a:srgbClr val="F9F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Kill ad</a:t>
            </a:r>
            <a:endParaRPr lang="en-US" sz="32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18922" y="4679622"/>
            <a:ext cx="5716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sz="3600" dirty="0" smtClean="0">
                <a:solidFill>
                  <a:srgbClr val="FF000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u-&gt;power &gt;= 80):  </a:t>
            </a:r>
            <a:endParaRPr lang="en-US" sz="3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18922" y="5392680"/>
            <a:ext cx="5716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continue</a:t>
            </a:r>
            <a:endParaRPr lang="en-US" sz="36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24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4378" y="833072"/>
            <a:ext cx="109728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79" y="577104"/>
            <a:ext cx="11167873" cy="1499616"/>
          </a:xfrm>
        </p:spPr>
        <p:txBody>
          <a:bodyPr>
            <a:noAutofit/>
          </a:bodyPr>
          <a:lstStyle/>
          <a:p>
            <a:r>
              <a:rPr lang="en-US" sz="55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Challenges to address</a:t>
            </a:r>
            <a:endParaRPr lang="en-US" sz="5500" cap="none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24127" y="1747472"/>
            <a:ext cx="10537951" cy="511052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11679" y="2332688"/>
            <a:ext cx="10237431" cy="3946151"/>
          </a:xfrm>
          <a:prstGeom prst="rect">
            <a:avLst/>
          </a:prstGeom>
        </p:spPr>
        <p:txBody>
          <a:bodyPr vert="horz" lIns="45720" tIns="45720" rIns="45720" bIns="45720" rtlCol="0">
            <a:normAutofit fontScale="3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300" dirty="0" smtClean="0">
                <a:latin typeface="Cambria" panose="02040503050406030204" pitchFamily="18" charset="0"/>
              </a:rPr>
              <a:t> Accuracy / Precision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300" dirty="0" smtClean="0">
                <a:latin typeface="Cambria" panose="02040503050406030204" pitchFamily="18" charset="0"/>
              </a:rPr>
              <a:t> Efficiency </a:t>
            </a:r>
            <a:r>
              <a:rPr lang="en-US" sz="12300" dirty="0">
                <a:latin typeface="Cambria" panose="02040503050406030204" pitchFamily="18" charset="0"/>
              </a:rPr>
              <a:t>of the profiling </a:t>
            </a:r>
            <a:r>
              <a:rPr lang="en-US" sz="12300" dirty="0" smtClean="0">
                <a:latin typeface="Cambria" panose="02040503050406030204" pitchFamily="18" charset="0"/>
              </a:rPr>
              <a:t>itself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300" dirty="0" smtClean="0">
                <a:latin typeface="Cambria" panose="02040503050406030204" pitchFamily="18" charset="0"/>
              </a:rPr>
              <a:t> Interoperability with existing power tools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300" dirty="0" smtClean="0">
                <a:latin typeface="Cambria" panose="02040503050406030204" pitchFamily="18" charset="0"/>
              </a:rPr>
              <a:t> Programmability / Usability</a:t>
            </a:r>
            <a:endParaRPr lang="en-US" sz="12300" dirty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2300" dirty="0" smtClean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18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4378" y="833072"/>
            <a:ext cx="109728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79" y="577104"/>
            <a:ext cx="11167873" cy="1499616"/>
          </a:xfrm>
        </p:spPr>
        <p:txBody>
          <a:bodyPr>
            <a:noAutofit/>
          </a:bodyPr>
          <a:lstStyle/>
          <a:p>
            <a:r>
              <a:rPr lang="en-US" sz="55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Challenges to address</a:t>
            </a:r>
            <a:endParaRPr lang="en-US" sz="5500" cap="none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24127" y="1747472"/>
            <a:ext cx="10537951" cy="511052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11679" y="2332688"/>
            <a:ext cx="10237431" cy="3946151"/>
          </a:xfrm>
          <a:prstGeom prst="rect">
            <a:avLst/>
          </a:prstGeom>
        </p:spPr>
        <p:txBody>
          <a:bodyPr vert="horz" lIns="45720" tIns="45720" rIns="45720" bIns="45720" rtlCol="0">
            <a:normAutofit fontScale="3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300" dirty="0" smtClean="0">
                <a:latin typeface="Cambria" panose="02040503050406030204" pitchFamily="18" charset="0"/>
              </a:rPr>
              <a:t> Accuracy / Precision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300" dirty="0" smtClean="0">
                <a:latin typeface="Cambria" panose="02040503050406030204" pitchFamily="18" charset="0"/>
              </a:rPr>
              <a:t> Efficiency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300" dirty="0" smtClean="0">
                <a:latin typeface="Cambria" panose="02040503050406030204" pitchFamily="18" charset="0"/>
              </a:rPr>
              <a:t> Interoperability</a:t>
            </a:r>
            <a:r>
              <a:rPr lang="en-US" sz="123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     power saving tools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300" dirty="0" smtClean="0">
                <a:latin typeface="Cambria" panose="02040503050406030204" pitchFamily="18" charset="0"/>
              </a:rPr>
              <a:t> Programmability</a:t>
            </a:r>
            <a:endParaRPr lang="en-US" sz="12300" dirty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2300" dirty="0" smtClean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7029" y="2139771"/>
            <a:ext cx="4634258" cy="3323987"/>
          </a:xfrm>
          <a:prstGeom prst="rect">
            <a:avLst/>
          </a:prstGeom>
          <a:solidFill>
            <a:schemeClr val="bg1"/>
          </a:solidFill>
          <a:ln w="1143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Cambria" panose="02040503050406030204" pitchFamily="18" charset="0"/>
              </a:rPr>
              <a:t>Could handle w/ HW, but need to deal with new limitations: </a:t>
            </a:r>
          </a:p>
          <a:p>
            <a:r>
              <a:rPr lang="en-US" sz="3500" dirty="0" smtClean="0">
                <a:latin typeface="Cambria" panose="02040503050406030204" pitchFamily="18" charset="0"/>
              </a:rPr>
              <a:t>    	- too few counters</a:t>
            </a:r>
          </a:p>
          <a:p>
            <a:r>
              <a:rPr lang="en-US" sz="3500" dirty="0">
                <a:latin typeface="Cambria" panose="02040503050406030204" pitchFamily="18" charset="0"/>
              </a:rPr>
              <a:t>	</a:t>
            </a:r>
            <a:r>
              <a:rPr lang="en-US" sz="3500" dirty="0" smtClean="0">
                <a:latin typeface="Cambria" panose="02040503050406030204" pitchFamily="18" charset="0"/>
              </a:rPr>
              <a:t>- counter overflow</a:t>
            </a:r>
          </a:p>
          <a:p>
            <a:r>
              <a:rPr lang="en-US" sz="3500" dirty="0">
                <a:latin typeface="Cambria" panose="02040503050406030204" pitchFamily="18" charset="0"/>
              </a:rPr>
              <a:t>	</a:t>
            </a:r>
            <a:r>
              <a:rPr lang="en-US" sz="3500" dirty="0" smtClean="0">
                <a:latin typeface="Cambria" panose="02040503050406030204" pitchFamily="18" charset="0"/>
              </a:rPr>
              <a:t>- security</a:t>
            </a:r>
            <a:endParaRPr lang="en-US" sz="3500" dirty="0">
              <a:latin typeface="Cambria" panose="02040503050406030204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5462337" y="2347612"/>
            <a:ext cx="1156342" cy="1670935"/>
          </a:xfrm>
          <a:prstGeom prst="rightBrace">
            <a:avLst/>
          </a:prstGeom>
          <a:ln w="666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73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23997" y="356221"/>
            <a:ext cx="10972800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924" y="402655"/>
            <a:ext cx="10550399" cy="1499616"/>
          </a:xfrm>
        </p:spPr>
        <p:txBody>
          <a:bodyPr>
            <a:noAutofit/>
          </a:bodyPr>
          <a:lstStyle/>
          <a:p>
            <a:r>
              <a:rPr lang="en-US" sz="48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Energy Exchanges made possible </a:t>
            </a:r>
            <a:br>
              <a:rPr lang="en-US" sz="48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48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by C++ Library: </a:t>
            </a:r>
            <a:r>
              <a:rPr lang="en-US" sz="4800" b="1" cap="none" dirty="0" err="1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NRGX.h</a:t>
            </a:r>
            <a:endParaRPr lang="en-US" sz="4800" b="1" cap="none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24127" y="2605119"/>
            <a:ext cx="10537951" cy="386892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14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24127" y="2076720"/>
            <a:ext cx="10379994" cy="4668304"/>
          </a:xfrm>
          <a:prstGeom prst="rect">
            <a:avLst/>
          </a:prstGeom>
        </p:spPr>
        <p:txBody>
          <a:bodyPr vert="horz" lIns="45720" tIns="45720" rIns="45720" bIns="45720" rtlCol="0">
            <a:normAutofit fontScale="47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8400" dirty="0" smtClean="0">
                <a:latin typeface="Cambria" panose="02040503050406030204" pitchFamily="18" charset="0"/>
              </a:rPr>
              <a:t> Built on Intel RAPL counters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8400" dirty="0">
                <a:latin typeface="Cambria" panose="02040503050406030204" pitchFamily="18" charset="0"/>
              </a:rPr>
              <a:t> </a:t>
            </a:r>
            <a:r>
              <a:rPr lang="en-US" sz="8400" dirty="0" smtClean="0">
                <a:latin typeface="Cambria" panose="02040503050406030204" pitchFamily="18" charset="0"/>
              </a:rPr>
              <a:t>Primitives to wrap code in power,  energy, and  runtime called </a:t>
            </a:r>
            <a:r>
              <a:rPr lang="en-US" sz="8400" b="1" dirty="0" smtClean="0">
                <a:latin typeface="Cambria" panose="02040503050406030204" pitchFamily="18" charset="0"/>
              </a:rPr>
              <a:t>“audits” 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8400" dirty="0" smtClean="0">
                <a:latin typeface="Cambria" panose="02040503050406030204" pitchFamily="18" charset="0"/>
              </a:rPr>
              <a:t> Efficiently handles multiple audits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8400" dirty="0">
                <a:latin typeface="Cambria" panose="02040503050406030204" pitchFamily="18" charset="0"/>
              </a:rPr>
              <a:t> </a:t>
            </a:r>
            <a:r>
              <a:rPr lang="en-US" sz="8400" dirty="0" smtClean="0">
                <a:latin typeface="Cambria" panose="02040503050406030204" pitchFamily="18" charset="0"/>
              </a:rPr>
              <a:t>Attempts to overcome HW limitations</a:t>
            </a:r>
            <a:endParaRPr lang="en-US" sz="8400" dirty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23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822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4378" y="833072"/>
            <a:ext cx="109728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79" y="577104"/>
            <a:ext cx="11167873" cy="1499616"/>
          </a:xfrm>
        </p:spPr>
        <p:txBody>
          <a:bodyPr>
            <a:noAutofit/>
          </a:bodyPr>
          <a:lstStyle/>
          <a:p>
            <a:r>
              <a:rPr lang="en-US" sz="55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Example: </a:t>
            </a:r>
            <a:r>
              <a:rPr lang="en-US" sz="5500" cap="none" dirty="0" err="1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bodytrack</a:t>
            </a:r>
            <a:endParaRPr lang="en-US" sz="5500" b="1" cap="none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24127" y="2605119"/>
            <a:ext cx="10537951" cy="386892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24127" y="2332688"/>
            <a:ext cx="10458198" cy="4393984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4200" b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for</a:t>
            </a:r>
            <a:r>
              <a:rPr lang="en-US" sz="42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(</a:t>
            </a:r>
            <a:r>
              <a:rPr lang="en-US" sz="4200" b="1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2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2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2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=0; </a:t>
            </a:r>
            <a:r>
              <a:rPr lang="en-US" sz="42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2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&lt; frames; </a:t>
            </a:r>
            <a:r>
              <a:rPr lang="en-US" sz="42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2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=i+1)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200" i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// DO FRAME PROCESSING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2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200" dirty="0" smtClean="0">
                <a:solidFill>
                  <a:srgbClr val="FF0000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300" dirty="0" smtClean="0">
                <a:solidFill>
                  <a:schemeClr val="bg1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Consolas" panose="020B0609020204030204" pitchFamily="49" charset="0"/>
              </a:rPr>
              <a:t>Goal: keep program’s entire execution 	within a predetermined </a:t>
            </a:r>
            <a:r>
              <a:rPr lang="en-US" sz="4300" b="1" dirty="0" smtClean="0">
                <a:solidFill>
                  <a:schemeClr val="bg1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Consolas" panose="020B0609020204030204" pitchFamily="49" charset="0"/>
              </a:rPr>
              <a:t>energy</a:t>
            </a:r>
            <a:r>
              <a:rPr lang="en-US" sz="4300" dirty="0" smtClean="0">
                <a:solidFill>
                  <a:schemeClr val="bg1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Consolas" panose="020B0609020204030204" pitchFamily="49" charset="0"/>
              </a:rPr>
              <a:t> budget </a:t>
            </a:r>
            <a:r>
              <a:rPr lang="en-US" sz="4200" b="1" dirty="0" smtClean="0">
                <a:solidFill>
                  <a:srgbClr val="FF0000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1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4378" y="833072"/>
            <a:ext cx="109728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79" y="577104"/>
            <a:ext cx="11167873" cy="1499616"/>
          </a:xfrm>
        </p:spPr>
        <p:txBody>
          <a:bodyPr>
            <a:noAutofit/>
          </a:bodyPr>
          <a:lstStyle/>
          <a:p>
            <a:r>
              <a:rPr lang="en-US" sz="55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Example: </a:t>
            </a:r>
            <a:r>
              <a:rPr lang="en-US" sz="5500" cap="none" dirty="0" err="1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bodytrack</a:t>
            </a:r>
            <a:endParaRPr lang="en-US" sz="5500" b="1" cap="none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24127" y="2605119"/>
            <a:ext cx="10537951" cy="386892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16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24127" y="2332688"/>
            <a:ext cx="10458198" cy="4393984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4200" b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for</a:t>
            </a:r>
            <a:r>
              <a:rPr lang="en-US" sz="42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(</a:t>
            </a:r>
            <a:r>
              <a:rPr lang="en-US" sz="4200" b="1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2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2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2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=0; </a:t>
            </a:r>
            <a:r>
              <a:rPr lang="en-US" sz="42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2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&lt; frames; </a:t>
            </a:r>
            <a:r>
              <a:rPr lang="en-US" sz="42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2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=i+1)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200" i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// DO FRAME PROCESSING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2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200" dirty="0" smtClean="0">
                <a:solidFill>
                  <a:srgbClr val="FF0000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300" dirty="0" smtClean="0">
                <a:solidFill>
                  <a:srgbClr val="FF0000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Consolas" panose="020B0609020204030204" pitchFamily="49" charset="0"/>
              </a:rPr>
              <a:t>Goal: keep program’s entire execution 	within a predetermined </a:t>
            </a:r>
            <a:r>
              <a:rPr lang="en-US" sz="4300" b="1" dirty="0" smtClean="0">
                <a:solidFill>
                  <a:srgbClr val="FF0000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Consolas" panose="020B0609020204030204" pitchFamily="49" charset="0"/>
              </a:rPr>
              <a:t>energy</a:t>
            </a:r>
            <a:r>
              <a:rPr lang="en-US" sz="4300" dirty="0" smtClean="0">
                <a:solidFill>
                  <a:srgbClr val="FF0000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Consolas" panose="020B0609020204030204" pitchFamily="49" charset="0"/>
              </a:rPr>
              <a:t> budget </a:t>
            </a:r>
            <a:r>
              <a:rPr lang="en-US" sz="4200" b="1" dirty="0" smtClean="0">
                <a:solidFill>
                  <a:srgbClr val="FF0000"/>
                </a:solidFill>
                <a:latin typeface="Cambria" panose="02040503050406030204" pitchFamily="18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1024127" y="5050123"/>
            <a:ext cx="706879" cy="7239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1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024127" y="2605119"/>
            <a:ext cx="10537951" cy="386892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17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59701" y="168443"/>
            <a:ext cx="10715499" cy="6837949"/>
          </a:xfrm>
          <a:prstGeom prst="rect">
            <a:avLst/>
          </a:prstGeom>
        </p:spPr>
        <p:txBody>
          <a:bodyPr vert="horz" lIns="45720" tIns="45720" rIns="45720" bIns="45720" rtlCol="0">
            <a:normAutofit fontScale="4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#define </a:t>
            </a:r>
            <a:r>
              <a:rPr lang="en-US" sz="4400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BUDGET 2000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i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// in Joules or relative to system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b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double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BUDGET/frames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b="1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1;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for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(</a:t>
            </a:r>
            <a:r>
              <a:rPr lang="en-US" sz="4400" b="1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=0; 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&lt; frames; 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=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i+framestep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b="1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audit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// DO FRAME PROCESSING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} record (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usage_t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*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this_frame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b="1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double 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energy = 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this_frame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-&gt;energy;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ALLOCATION -= energy;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// if frame didn’t take 90-100% of allocation, reset 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endParaRPr lang="en-US" sz="4400" dirty="0" smtClean="0">
              <a:solidFill>
                <a:schemeClr val="bg1"/>
              </a:solidFill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b="1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if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((energy &gt; 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 || (energy &lt; 0.9*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))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(ALLOCATION/(frames-I));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(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 ceil(energy/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}</a:t>
            </a:r>
            <a:endParaRPr lang="en-US" sz="4400" dirty="0" smtClean="0">
              <a:solidFill>
                <a:schemeClr val="bg1"/>
              </a:solidFill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53388" y="824482"/>
            <a:ext cx="4108690" cy="1766919"/>
          </a:xfrm>
          <a:prstGeom prst="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rgbClr val="7030A0"/>
                </a:solidFill>
                <a:latin typeface="Cambria" panose="02040503050406030204" pitchFamily="18" charset="0"/>
              </a:rPr>
              <a:t>Allocate a total budget for the program, divide into per frame budget</a:t>
            </a:r>
            <a:endParaRPr lang="en-US" sz="3000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6179450" y="848607"/>
            <a:ext cx="1273938" cy="859334"/>
          </a:xfrm>
          <a:prstGeom prst="straightConnector1">
            <a:avLst/>
          </a:prstGeom>
          <a:ln w="50800"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07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024127" y="2605119"/>
            <a:ext cx="10537951" cy="386892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18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59701" y="168443"/>
            <a:ext cx="10715499" cy="6837949"/>
          </a:xfrm>
          <a:prstGeom prst="rect">
            <a:avLst/>
          </a:prstGeom>
        </p:spPr>
        <p:txBody>
          <a:bodyPr vert="horz" lIns="45720" tIns="45720" rIns="45720" bIns="45720" rtlCol="0">
            <a:normAutofit fontScale="4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#define BUDGET 2000 </a:t>
            </a:r>
            <a:r>
              <a:rPr lang="en-US" sz="4400" i="1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// in Joules or relative to system </a:t>
            </a:r>
            <a:endParaRPr lang="en-US" sz="4400" i="1" dirty="0" smtClean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400" b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double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BUDGET/frames;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b="1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1;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b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for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(</a:t>
            </a:r>
            <a:r>
              <a:rPr lang="en-US" sz="4400" b="1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=0;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&lt; frames;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=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i+</a:t>
            </a:r>
            <a:r>
              <a:rPr lang="en-US" sz="4400" dirty="0" err="1" smtClean="0">
                <a:solidFill>
                  <a:srgbClr val="FF000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b="1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audit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// DO FRAME PROCESSING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} record (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usage_t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*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this_frame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b="1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double 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energy = 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this_frame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-&gt;energy;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ALLOCATION -= energy;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// if frame didn’t take 90-100% of allocation, reset 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endParaRPr lang="en-US" sz="4400" dirty="0" smtClean="0">
              <a:solidFill>
                <a:schemeClr val="bg1"/>
              </a:solidFill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b="1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if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((energy &gt; 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 || (energy &lt; 0.9*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))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(ALLOCATION/(frames-I));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(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 ceil(energy/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}</a:t>
            </a:r>
            <a:endParaRPr lang="en-US" sz="4400" dirty="0" smtClean="0">
              <a:solidFill>
                <a:schemeClr val="bg1"/>
              </a:solidFill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5869" y="3382321"/>
            <a:ext cx="3632005" cy="250166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FF0000"/>
                </a:solidFill>
                <a:latin typeface="Cambria" panose="02040503050406030204" pitchFamily="18" charset="0"/>
              </a:rPr>
              <a:t>D</a:t>
            </a:r>
            <a:r>
              <a:rPr lang="en-US" sz="3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ynamically adjust </a:t>
            </a:r>
            <a:r>
              <a:rPr lang="en-US" sz="3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framestep</a:t>
            </a:r>
            <a:r>
              <a:rPr lang="en-US" sz="3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to approximate the frame processing (by skipping frames)</a:t>
            </a:r>
            <a:endParaRPr lang="en-US" sz="3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781300" y="1504950"/>
            <a:ext cx="819152" cy="1863654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295900" y="1924050"/>
            <a:ext cx="495300" cy="1444553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744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024127" y="2605119"/>
            <a:ext cx="10537951" cy="386892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19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59701" y="168443"/>
            <a:ext cx="10715499" cy="6837949"/>
          </a:xfrm>
          <a:prstGeom prst="rect">
            <a:avLst/>
          </a:prstGeom>
        </p:spPr>
        <p:txBody>
          <a:bodyPr vert="horz" lIns="45720" tIns="45720" rIns="45720" bIns="45720" rtlCol="0">
            <a:normAutofit fontScale="4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#define BUDGET 2000 </a:t>
            </a:r>
            <a:r>
              <a:rPr lang="en-US" sz="4400" i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// </a:t>
            </a:r>
            <a:r>
              <a:rPr lang="en-US" sz="4400" i="1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 Joules or relative to system</a:t>
            </a:r>
            <a:endParaRPr lang="en-US" sz="4400" i="1" dirty="0" smtClean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400" b="1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lang="en-US" sz="4400" b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ouble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BUDGET/frames;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b="1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1;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b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for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(</a:t>
            </a:r>
            <a:r>
              <a:rPr lang="en-US" sz="4400" b="1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=0;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&lt; frames;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=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i+framestep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b="1" dirty="0" smtClean="0">
                <a:solidFill>
                  <a:srgbClr val="0070C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audit</a:t>
            </a:r>
            <a:r>
              <a:rPr lang="en-US" sz="4400" dirty="0" smtClean="0">
                <a:solidFill>
                  <a:srgbClr val="0070C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i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// DO FRAME PROCESSING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smtClean="0">
                <a:solidFill>
                  <a:srgbClr val="0070C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} record (</a:t>
            </a:r>
            <a:r>
              <a:rPr lang="en-US" sz="4400" dirty="0" err="1" smtClean="0">
                <a:solidFill>
                  <a:srgbClr val="0070C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usage_t</a:t>
            </a:r>
            <a:r>
              <a:rPr lang="en-US" sz="4400" dirty="0" smtClean="0">
                <a:solidFill>
                  <a:srgbClr val="0070C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*</a:t>
            </a:r>
            <a:r>
              <a:rPr lang="en-US" sz="4400" dirty="0" err="1" smtClean="0">
                <a:solidFill>
                  <a:srgbClr val="0070C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this_frame</a:t>
            </a:r>
            <a:r>
              <a:rPr lang="en-US" sz="4400" dirty="0" smtClean="0">
                <a:solidFill>
                  <a:srgbClr val="0070C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b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double 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energy = </a:t>
            </a:r>
            <a:r>
              <a:rPr lang="en-US" sz="4400" dirty="0" err="1" smtClean="0">
                <a:solidFill>
                  <a:srgbClr val="0070C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this_frame</a:t>
            </a:r>
            <a:r>
              <a:rPr lang="en-US" sz="4400" dirty="0" smtClean="0">
                <a:solidFill>
                  <a:srgbClr val="0070C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-&gt;energy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ALLOCATION -= energy;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i="1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// if frame didn’t take 90-100% of allocation, reset </a:t>
            </a:r>
            <a:r>
              <a:rPr lang="en-US" sz="4400" i="1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endParaRPr lang="en-US" sz="4400" i="1" dirty="0" smtClean="0">
              <a:solidFill>
                <a:schemeClr val="bg1"/>
              </a:solidFill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b="1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if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((energy &gt; 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 || (energy &lt; 0.9*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))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(ALLOCATION/(frames-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(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 ceil(energy/</a:t>
            </a:r>
            <a:r>
              <a:rPr lang="en-US" sz="4400" dirty="0" err="1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solidFill>
                  <a:schemeClr val="bg1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}</a:t>
            </a:r>
            <a:endParaRPr lang="en-US" sz="4400" dirty="0" smtClean="0">
              <a:solidFill>
                <a:schemeClr val="bg1"/>
              </a:solidFill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53388" y="1499876"/>
            <a:ext cx="2662162" cy="83426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Start profiling.</a:t>
            </a:r>
            <a:endParaRPr lang="en-US" sz="30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676650" y="1917009"/>
            <a:ext cx="3776738" cy="28311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453388" y="2831309"/>
            <a:ext cx="2662162" cy="111737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Stop profiling, collect usage.</a:t>
            </a:r>
            <a:endParaRPr lang="en-US" sz="30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 flipV="1">
            <a:off x="6293102" y="3078084"/>
            <a:ext cx="1160286" cy="311913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453388" y="4420619"/>
            <a:ext cx="2662162" cy="1027681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Access usage record.</a:t>
            </a:r>
            <a:endParaRPr lang="en-US" sz="30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543550" y="3794997"/>
            <a:ext cx="1909838" cy="1158004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989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19283" y="2089190"/>
            <a:ext cx="2998219" cy="362596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6180" y="3363561"/>
            <a:ext cx="29222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Cambria" panose="02040503050406030204" pitchFamily="18" charset="0"/>
              </a:rPr>
              <a:t>Mobile Phone Application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2819" y="2209399"/>
            <a:ext cx="57445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Running on a power constrained system; app should consume &lt;=80W at a time.</a:t>
            </a:r>
            <a:endParaRPr lang="en-US" sz="4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678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024127" y="2605119"/>
            <a:ext cx="10537951" cy="386892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20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59701" y="168443"/>
            <a:ext cx="10715499" cy="6837949"/>
          </a:xfrm>
          <a:prstGeom prst="rect">
            <a:avLst/>
          </a:prstGeom>
        </p:spPr>
        <p:txBody>
          <a:bodyPr vert="horz" lIns="45720" tIns="45720" rIns="45720" bIns="45720" rtlCol="0">
            <a:normAutofit fontScale="4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#define BUDGET 2000 </a:t>
            </a:r>
            <a:r>
              <a:rPr lang="en-US" sz="4400" i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// </a:t>
            </a:r>
            <a:r>
              <a:rPr lang="en-US" sz="4400" i="1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 Joules or relative to system</a:t>
            </a:r>
            <a:endParaRPr lang="en-US" sz="4400" i="1" dirty="0" smtClean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400" b="1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</a:t>
            </a:r>
            <a:r>
              <a:rPr lang="en-US" sz="4400" b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ouble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BUDGET/frames;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b="1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1;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b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for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(</a:t>
            </a:r>
            <a:r>
              <a:rPr lang="en-US" sz="4400" b="1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=0;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&lt; frames;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=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i+</a:t>
            </a:r>
            <a:r>
              <a:rPr lang="en-US" sz="4400" dirty="0" err="1" smtClean="0">
                <a:solidFill>
                  <a:srgbClr val="FF000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b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audit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i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// DO FRAME PROCESSING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} record (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usage_t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*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this_frame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b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double 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energy = </a:t>
            </a:r>
            <a:r>
              <a:rPr lang="en-US" sz="4400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this_frame</a:t>
            </a: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-&gt;energy;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BUDGET -= energy;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i="1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// if frame didn’t take 90-100% of allocation, reset </a:t>
            </a:r>
            <a:r>
              <a:rPr lang="en-US" sz="4400" i="1" dirty="0" err="1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endParaRPr lang="en-US" sz="4400" i="1" dirty="0" smtClean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b="1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if</a:t>
            </a:r>
            <a:r>
              <a:rPr lang="en-US" sz="4400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((energy &gt; </a:t>
            </a:r>
            <a:r>
              <a:rPr lang="en-US" sz="4400" dirty="0" err="1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 || (energy &lt; 0.9 * </a:t>
            </a:r>
            <a:r>
              <a:rPr lang="en-US" sz="4400" dirty="0" err="1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))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err="1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= (BUDGET / (frames - </a:t>
            </a:r>
            <a:r>
              <a:rPr lang="en-US" sz="4400" dirty="0" err="1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</a:t>
            </a:r>
            <a:r>
              <a:rPr lang="en-US" sz="4400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</a:t>
            </a:r>
            <a:r>
              <a:rPr lang="en-US" sz="4400" dirty="0" err="1" smtClean="0">
                <a:solidFill>
                  <a:srgbClr val="FF000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framestep</a:t>
            </a:r>
            <a:r>
              <a:rPr lang="en-US" sz="4400" dirty="0" smtClean="0">
                <a:solidFill>
                  <a:srgbClr val="FF000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 </a:t>
            </a:r>
            <a:r>
              <a:rPr lang="en-US" sz="4400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= (</a:t>
            </a:r>
            <a:r>
              <a:rPr lang="en-US" sz="4400" dirty="0" err="1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int</a:t>
            </a:r>
            <a:r>
              <a:rPr lang="en-US" sz="4400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 ceil(energy / </a:t>
            </a:r>
            <a:r>
              <a:rPr lang="en-US" sz="4400" dirty="0" err="1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per_frame</a:t>
            </a:r>
            <a:r>
              <a:rPr lang="en-US" sz="4400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rgbClr val="7030A0"/>
                </a:solidFill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dirty="0">
                <a:latin typeface="Consolas" panose="020B0609020204030204" pitchFamily="49" charset="0"/>
                <a:ea typeface="Arial Unicode MS" panose="020B0604020202020204" pitchFamily="34" charset="-128"/>
                <a:cs typeface="Consolas" panose="020B0609020204030204" pitchFamily="49" charset="0"/>
              </a:rPr>
              <a:t>}</a:t>
            </a:r>
            <a:endParaRPr lang="en-US" sz="4400" dirty="0" smtClean="0">
              <a:latin typeface="Consolas" panose="020B0609020204030204" pitchFamily="49" charset="0"/>
              <a:ea typeface="Arial Unicode MS" panose="020B0604020202020204" pitchFamily="34" charset="-128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34539" y="1635802"/>
            <a:ext cx="3189628" cy="2171700"/>
          </a:xfrm>
          <a:prstGeom prst="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 smtClean="0">
                <a:solidFill>
                  <a:srgbClr val="7030A0"/>
                </a:solidFill>
                <a:latin typeface="Cambria" panose="02040503050406030204" pitchFamily="18" charset="0"/>
              </a:rPr>
              <a:t>Adjust </a:t>
            </a:r>
            <a:r>
              <a:rPr lang="en-US" sz="30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framestep</a:t>
            </a:r>
            <a:r>
              <a:rPr lang="en-US" sz="3000" dirty="0" smtClean="0">
                <a:solidFill>
                  <a:srgbClr val="7030A0"/>
                </a:solidFill>
                <a:latin typeface="Cambria" panose="02040503050406030204" pitchFamily="18" charset="0"/>
              </a:rPr>
              <a:t> if we’re not using </a:t>
            </a:r>
          </a:p>
          <a:p>
            <a:r>
              <a:rPr lang="en-US" sz="3000" dirty="0" smtClean="0">
                <a:solidFill>
                  <a:srgbClr val="7030A0"/>
                </a:solidFill>
                <a:latin typeface="Cambria" panose="02040503050406030204" pitchFamily="18" charset="0"/>
              </a:rPr>
              <a:t>90-100% of </a:t>
            </a:r>
            <a:r>
              <a:rPr lang="en-US" sz="3000" dirty="0" err="1" smtClean="0">
                <a:solidFill>
                  <a:srgbClr val="7030A0"/>
                </a:solidFill>
                <a:latin typeface="Cambria" panose="02040503050406030204" pitchFamily="18" charset="0"/>
              </a:rPr>
              <a:t>per_frame</a:t>
            </a:r>
            <a:r>
              <a:rPr lang="en-US" sz="3000" dirty="0" smtClean="0">
                <a:solidFill>
                  <a:srgbClr val="7030A0"/>
                </a:solidFill>
                <a:latin typeface="Cambria" panose="02040503050406030204" pitchFamily="18" charset="0"/>
              </a:rPr>
              <a:t> budget.</a:t>
            </a:r>
            <a:endParaRPr lang="en-US" sz="3000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19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4378" y="833072"/>
            <a:ext cx="109728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79" y="577104"/>
            <a:ext cx="11167873" cy="1499616"/>
          </a:xfrm>
        </p:spPr>
        <p:txBody>
          <a:bodyPr>
            <a:noAutofit/>
          </a:bodyPr>
          <a:lstStyle/>
          <a:p>
            <a:r>
              <a:rPr lang="en-US" sz="44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Result: energy stays within any budget</a:t>
            </a:r>
            <a:endParaRPr lang="en-US" sz="4400" b="1" cap="none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24127" y="2605119"/>
            <a:ext cx="10537951" cy="386892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21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945129" y="1747472"/>
            <a:ext cx="7588651" cy="47415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7094" y="6010161"/>
            <a:ext cx="119996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BUDGET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4493" y="4290114"/>
            <a:ext cx="819230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dirty="0" smtClean="0">
                <a:latin typeface="Consolas"/>
                <a:cs typeface="Consolas"/>
              </a:rPr>
              <a:t>BUDGET</a:t>
            </a:r>
            <a:endParaRPr lang="en-US" sz="15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74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4378" y="833072"/>
            <a:ext cx="109728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679" y="577104"/>
            <a:ext cx="10550399" cy="1499616"/>
          </a:xfrm>
        </p:spPr>
        <p:txBody>
          <a:bodyPr>
            <a:noAutofit/>
          </a:bodyPr>
          <a:lstStyle/>
          <a:p>
            <a:pPr algn="ctr"/>
            <a:r>
              <a:rPr lang="en-US" sz="5200" cap="none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Questions?</a:t>
            </a:r>
            <a:endParaRPr lang="en-US" sz="5200" cap="none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24127" y="2605119"/>
            <a:ext cx="10537951" cy="386892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22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11679" y="2104184"/>
            <a:ext cx="10537951" cy="46683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Tech Report (more examples, implementation details) @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500" dirty="0" smtClean="0">
                <a:solidFill>
                  <a:srgbClr val="00B050"/>
                </a:solidFill>
                <a:latin typeface="Cambria" panose="02040503050406030204" pitchFamily="18" charset="0"/>
                <a:hlinkClick r:id="rId3"/>
              </a:rPr>
              <a:t>http://arcade.cs.columbia.edu/nrgx-tr14.pdf</a:t>
            </a:r>
            <a:endParaRPr lang="en-US" sz="3500" dirty="0" smtClean="0">
              <a:solidFill>
                <a:srgbClr val="00B050"/>
              </a:solidFill>
              <a:latin typeface="Cambria" panose="020405030504060302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3500" dirty="0" smtClean="0">
              <a:latin typeface="Cambria" panose="020405030504060302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 smtClean="0">
                <a:latin typeface="Cambria" panose="02040503050406030204" pitchFamily="18" charset="0"/>
              </a:rPr>
              <a:t>Email:	    	   </a:t>
            </a:r>
            <a:r>
              <a:rPr lang="en-US" sz="3200" dirty="0" smtClean="0">
                <a:latin typeface="Cambria" panose="02040503050406030204" pitchFamily="18" charset="0"/>
                <a:hlinkClick r:id="rId4"/>
              </a:rPr>
              <a:t>melanie@cs.columbia.edu</a:t>
            </a:r>
            <a:endParaRPr lang="en-US" sz="3200" dirty="0" smtClean="0">
              <a:latin typeface="Cambria" panose="020405030504060302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Cambria" panose="02040503050406030204" pitchFamily="18" charset="0"/>
              </a:rPr>
              <a:t>	</a:t>
            </a:r>
            <a:r>
              <a:rPr lang="en-US" sz="3200" dirty="0" smtClean="0">
                <a:latin typeface="Cambria" panose="02040503050406030204" pitchFamily="18" charset="0"/>
              </a:rPr>
              <a:t>		   </a:t>
            </a:r>
            <a:r>
              <a:rPr lang="en-US" sz="3200" dirty="0" smtClean="0">
                <a:latin typeface="Cambria" panose="02040503050406030204" pitchFamily="18" charset="0"/>
                <a:hlinkClick r:id="rId5"/>
              </a:rPr>
              <a:t>martha@cs.columbia.edu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732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77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19283" y="2089190"/>
            <a:ext cx="2998219" cy="362596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1250" y="1967711"/>
            <a:ext cx="2038350" cy="37474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723034" y="1351734"/>
            <a:ext cx="1316566" cy="4389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666821"/>
              </p:ext>
            </p:extLst>
          </p:nvPr>
        </p:nvGraphicFramePr>
        <p:xfrm>
          <a:off x="3981450" y="1138346"/>
          <a:ext cx="8724900" cy="503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ctangle 18"/>
          <p:cNvSpPr/>
          <p:nvPr/>
        </p:nvSpPr>
        <p:spPr>
          <a:xfrm>
            <a:off x="10458449" y="1967711"/>
            <a:ext cx="1733551" cy="37474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837334" y="1351734"/>
            <a:ext cx="1354666" cy="7374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6180" y="3363561"/>
            <a:ext cx="29222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Cambria" panose="02040503050406030204" pitchFamily="18" charset="0"/>
              </a:rPr>
              <a:t>Mobile Phone Application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225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0098241"/>
              </p:ext>
            </p:extLst>
          </p:nvPr>
        </p:nvGraphicFramePr>
        <p:xfrm>
          <a:off x="3981450" y="1138346"/>
          <a:ext cx="8724900" cy="503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719283" y="2089190"/>
            <a:ext cx="2998219" cy="362596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58449" y="1967711"/>
            <a:ext cx="1733551" cy="37474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837334" y="1351734"/>
            <a:ext cx="1354666" cy="7374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7867650" y="2228850"/>
            <a:ext cx="40767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53069" y="1582519"/>
            <a:ext cx="3843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Too much power!</a:t>
            </a:r>
            <a:endParaRPr lang="en-US" sz="36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7867650" y="2228850"/>
            <a:ext cx="0" cy="26289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76180" y="3363561"/>
            <a:ext cx="29222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Cambria" panose="02040503050406030204" pitchFamily="18" charset="0"/>
              </a:rPr>
              <a:t>Mobile Phone Application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823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8815837"/>
              </p:ext>
            </p:extLst>
          </p:nvPr>
        </p:nvGraphicFramePr>
        <p:xfrm>
          <a:off x="4210051" y="1150548"/>
          <a:ext cx="7600949" cy="5005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9580" y="1766616"/>
            <a:ext cx="40108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Could handle with </a:t>
            </a:r>
            <a:r>
              <a:rPr lang="en-US" sz="3600" b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HW DVFS </a:t>
            </a:r>
            <a:r>
              <a:rPr lang="en-US" sz="3600" b="1" dirty="0" smtClean="0">
                <a:latin typeface="Cambria" panose="02040503050406030204" pitchFamily="18" charset="0"/>
              </a:rPr>
              <a:t>(Dynamic Voltage and Frequency Scaling), but you get a slowdown</a:t>
            </a:r>
          </a:p>
        </p:txBody>
      </p:sp>
      <p:sp>
        <p:nvSpPr>
          <p:cNvPr id="2" name="Rectangle 1"/>
          <p:cNvSpPr/>
          <p:nvPr/>
        </p:nvSpPr>
        <p:spPr>
          <a:xfrm>
            <a:off x="7867650" y="2228850"/>
            <a:ext cx="3390900" cy="2567940"/>
          </a:xfrm>
          <a:prstGeom prst="rect">
            <a:avLst/>
          </a:prstGeom>
          <a:solidFill>
            <a:srgbClr val="F9F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10439400" y="5104635"/>
            <a:ext cx="457200" cy="1262831"/>
          </a:xfrm>
          <a:prstGeom prst="leftBrace">
            <a:avLst/>
          </a:prstGeom>
          <a:ln w="63500">
            <a:solidFill>
              <a:srgbClr val="FF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713259" y="5846820"/>
            <a:ext cx="3497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25% Increase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94836" y="1582519"/>
            <a:ext cx="3424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Power ok now.</a:t>
            </a:r>
            <a:endParaRPr lang="en-US" sz="3600" b="1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7867650" y="2228850"/>
            <a:ext cx="3390900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3" idx="1"/>
          </p:cNvCxnSpPr>
          <p:nvPr/>
        </p:nvCxnSpPr>
        <p:spPr>
          <a:xfrm>
            <a:off x="2186377" y="5172143"/>
            <a:ext cx="6526882" cy="10286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30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9128385"/>
              </p:ext>
            </p:extLst>
          </p:nvPr>
        </p:nvGraphicFramePr>
        <p:xfrm>
          <a:off x="4210051" y="1162050"/>
          <a:ext cx="760095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300" y="1401508"/>
            <a:ext cx="37528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ambria" panose="02040503050406030204" pitchFamily="18" charset="0"/>
              </a:rPr>
              <a:t>Smart</a:t>
            </a:r>
            <a:r>
              <a:rPr lang="en-US" sz="4000" b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 DVFS</a:t>
            </a:r>
            <a:r>
              <a:rPr lang="en-US" sz="4000" b="1" dirty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(with OS/ Compiler/ language help)</a:t>
            </a:r>
            <a:r>
              <a:rPr lang="en-US" sz="40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might decrease slowdown</a:t>
            </a:r>
          </a:p>
        </p:txBody>
      </p:sp>
      <p:sp>
        <p:nvSpPr>
          <p:cNvPr id="2" name="Rectangle 1"/>
          <p:cNvSpPr/>
          <p:nvPr/>
        </p:nvSpPr>
        <p:spPr>
          <a:xfrm>
            <a:off x="7867650" y="2228850"/>
            <a:ext cx="1352550" cy="2567940"/>
          </a:xfrm>
          <a:prstGeom prst="rect">
            <a:avLst/>
          </a:prstGeom>
          <a:solidFill>
            <a:srgbClr val="F9F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>
            <a:off x="10077450" y="5522970"/>
            <a:ext cx="476250" cy="520646"/>
          </a:xfrm>
          <a:prstGeom prst="leftBrace">
            <a:avLst/>
          </a:prstGeom>
          <a:ln w="63500">
            <a:solidFill>
              <a:srgbClr val="FF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713259" y="5846820"/>
            <a:ext cx="3497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10% Increase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7867650" y="2228850"/>
            <a:ext cx="3390900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73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9128385"/>
              </p:ext>
            </p:extLst>
          </p:nvPr>
        </p:nvGraphicFramePr>
        <p:xfrm>
          <a:off x="4210051" y="1162050"/>
          <a:ext cx="760095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300" y="1401508"/>
            <a:ext cx="37528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ambria" panose="02040503050406030204" pitchFamily="18" charset="0"/>
              </a:rPr>
              <a:t>Smart</a:t>
            </a:r>
            <a:r>
              <a:rPr lang="en-US" sz="4000" b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 DVFS</a:t>
            </a:r>
            <a:r>
              <a:rPr lang="en-US" sz="4000" b="1" dirty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(with OS/ Compiler/ language help)</a:t>
            </a:r>
            <a:r>
              <a:rPr lang="en-US" sz="40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might decrease slowdown</a:t>
            </a:r>
          </a:p>
        </p:txBody>
      </p:sp>
      <p:sp>
        <p:nvSpPr>
          <p:cNvPr id="2" name="Rectangle 1"/>
          <p:cNvSpPr/>
          <p:nvPr/>
        </p:nvSpPr>
        <p:spPr>
          <a:xfrm>
            <a:off x="7867650" y="2228850"/>
            <a:ext cx="1352550" cy="2567940"/>
          </a:xfrm>
          <a:prstGeom prst="rect">
            <a:avLst/>
          </a:prstGeom>
          <a:solidFill>
            <a:srgbClr val="F9F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>
            <a:off x="10077450" y="5522970"/>
            <a:ext cx="476250" cy="520646"/>
          </a:xfrm>
          <a:prstGeom prst="leftBrace">
            <a:avLst/>
          </a:prstGeom>
          <a:ln w="63500">
            <a:solidFill>
              <a:srgbClr val="FF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713259" y="5846820"/>
            <a:ext cx="3497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10% Increase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7867650" y="2228850"/>
            <a:ext cx="3390900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714501" y="1401508"/>
            <a:ext cx="8362948" cy="464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sx="16000" sy="16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19299" y="1599503"/>
            <a:ext cx="80581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ambria" panose="02040503050406030204" pitchFamily="18" charset="0"/>
              </a:rPr>
              <a:t>Majority of existing techniques trade power for runtime (and only save energy when there’s no work to do)</a:t>
            </a:r>
            <a:endParaRPr lang="en-US" sz="5400" b="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228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9283" y="535699"/>
            <a:ext cx="10972800" cy="9647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62050" y="676116"/>
            <a:ext cx="10361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Why not trade </a:t>
            </a:r>
            <a:r>
              <a:rPr lang="en-US" sz="3600" b="1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functionality</a:t>
            </a:r>
            <a:r>
              <a:rPr lang="en-US" sz="36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instead of time?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9283" y="2780199"/>
            <a:ext cx="2998219" cy="362596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9283" y="1722031"/>
            <a:ext cx="2922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Cambria" panose="02040503050406030204" pitchFamily="18" charset="0"/>
              </a:rPr>
              <a:t>Mobile Phone Application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19283" y="3924300"/>
            <a:ext cx="2998219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ysClr val="windowText" lastClr="000000"/>
                </a:solidFill>
                <a:latin typeface="Cambria" panose="02040503050406030204" pitchFamily="18" charset="0"/>
              </a:rPr>
              <a:t>Third Party</a:t>
            </a:r>
          </a:p>
          <a:p>
            <a:pPr algn="ctr"/>
            <a:r>
              <a:rPr lang="en-US" sz="2800" dirty="0" smtClean="0">
                <a:solidFill>
                  <a:sysClr val="windowText" lastClr="000000"/>
                </a:solidFill>
                <a:latin typeface="Cambria" panose="02040503050406030204" pitchFamily="18" charset="0"/>
              </a:rPr>
              <a:t>Advertisement</a:t>
            </a:r>
            <a:endParaRPr lang="en-US" sz="2800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0163247"/>
              </p:ext>
            </p:extLst>
          </p:nvPr>
        </p:nvGraphicFramePr>
        <p:xfrm>
          <a:off x="4003505" y="1722031"/>
          <a:ext cx="8702845" cy="4748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7"/>
          <p:cNvSpPr/>
          <p:nvPr/>
        </p:nvSpPr>
        <p:spPr>
          <a:xfrm>
            <a:off x="11283951" y="1907986"/>
            <a:ext cx="1564215" cy="41551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667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3636998"/>
              </p:ext>
            </p:extLst>
          </p:nvPr>
        </p:nvGraphicFramePr>
        <p:xfrm>
          <a:off x="4225158" y="1702901"/>
          <a:ext cx="7585841" cy="4767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719283" y="535699"/>
            <a:ext cx="10972800" cy="9647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62050" y="676116"/>
            <a:ext cx="10361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Why not trade </a:t>
            </a:r>
            <a:r>
              <a:rPr lang="en-US" sz="3600" b="1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functionality</a:t>
            </a:r>
            <a:r>
              <a:rPr lang="en-US" sz="36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instead of time?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350" y="2426910"/>
            <a:ext cx="363855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Temporarily kill ad</a:t>
            </a:r>
            <a:r>
              <a:rPr lang="en-US" sz="37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, and save energy as well as power!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79080" y="2774731"/>
            <a:ext cx="948479" cy="2416198"/>
          </a:xfrm>
          <a:prstGeom prst="rect">
            <a:avLst/>
          </a:prstGeom>
          <a:solidFill>
            <a:srgbClr val="F9F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7879080" y="2774731"/>
            <a:ext cx="3390900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10184524" y="5190929"/>
            <a:ext cx="582431" cy="79799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018059" y="5839018"/>
            <a:ext cx="3497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0% Increase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86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20109</TotalTime>
  <Words>1309</Words>
  <Application>Microsoft Office PowerPoint</Application>
  <PresentationFormat>Custom</PresentationFormat>
  <Paragraphs>208</Paragraphs>
  <Slides>23</Slides>
  <Notes>19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Integral</vt:lpstr>
      <vt:lpstr>Trading Functionality for Power within Applications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Use dynamic feedback to decide if and when to make functionality tradeoffs.</vt:lpstr>
      <vt:lpstr>Specifically, use Energy Exchanges</vt:lpstr>
      <vt:lpstr>Challenges to address</vt:lpstr>
      <vt:lpstr>Challenges to address</vt:lpstr>
      <vt:lpstr>Energy Exchanges made possible  by C++ Library: NRGX.h</vt:lpstr>
      <vt:lpstr>Example: bodytrack</vt:lpstr>
      <vt:lpstr>Example: bodytrack</vt:lpstr>
      <vt:lpstr>Slide 17</vt:lpstr>
      <vt:lpstr>Slide 18</vt:lpstr>
      <vt:lpstr>Slide 19</vt:lpstr>
      <vt:lpstr>Slide 20</vt:lpstr>
      <vt:lpstr>Result: energy stays within any budget</vt:lpstr>
      <vt:lpstr>Questions?</vt:lpstr>
      <vt:lpstr>Slide 23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Trading Functionality for Power within Applications</dc:title>
  <dc:creator>Kambadur, Melanie</dc:creator>
  <cp:lastModifiedBy>Melanie Kambadur</cp:lastModifiedBy>
  <cp:revision>150</cp:revision>
  <dcterms:created xsi:type="dcterms:W3CDTF">2014-06-13T07:43:57Z</dcterms:created>
  <dcterms:modified xsi:type="dcterms:W3CDTF">2014-06-13T07:44:13Z</dcterms:modified>
</cp:coreProperties>
</file>